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98" r:id="rId3"/>
    <p:sldId id="264" r:id="rId4"/>
    <p:sldId id="263" r:id="rId5"/>
    <p:sldId id="272" r:id="rId6"/>
    <p:sldId id="271" r:id="rId7"/>
    <p:sldId id="273" r:id="rId8"/>
    <p:sldId id="274" r:id="rId9"/>
    <p:sldId id="275" r:id="rId10"/>
    <p:sldId id="276" r:id="rId11"/>
    <p:sldId id="277" r:id="rId12"/>
    <p:sldId id="278" r:id="rId13"/>
    <p:sldId id="279" r:id="rId14"/>
    <p:sldId id="280" r:id="rId15"/>
    <p:sldId id="281" r:id="rId16"/>
    <p:sldId id="290" r:id="rId17"/>
    <p:sldId id="291" r:id="rId18"/>
    <p:sldId id="292" r:id="rId19"/>
    <p:sldId id="293" r:id="rId20"/>
    <p:sldId id="295" r:id="rId21"/>
    <p:sldId id="294" r:id="rId22"/>
    <p:sldId id="257" r:id="rId23"/>
    <p:sldId id="258" r:id="rId24"/>
    <p:sldId id="259" r:id="rId25"/>
    <p:sldId id="299" r:id="rId26"/>
    <p:sldId id="260" r:id="rId27"/>
    <p:sldId id="261" r:id="rId28"/>
    <p:sldId id="262" r:id="rId29"/>
    <p:sldId id="296"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2633"/>
  </p:normalViewPr>
  <p:slideViewPr>
    <p:cSldViewPr snapToGrid="0" snapToObjects="1">
      <p:cViewPr varScale="1">
        <p:scale>
          <a:sx n="55" d="100"/>
          <a:sy n="55" d="100"/>
        </p:scale>
        <p:origin x="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553E9-5F68-B14B-B9D7-AD64D95BB6E2}" type="datetimeFigureOut">
              <a:rPr lang="en-US" smtClean="0"/>
              <a:t>7/25/18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67B00-02DD-0449-82D2-79813519A468}" type="slidenum">
              <a:rPr lang="en-US" smtClean="0"/>
              <a:t>‹#›</a:t>
            </a:fld>
            <a:endParaRPr lang="en-US"/>
          </a:p>
        </p:txBody>
      </p:sp>
    </p:spTree>
    <p:extLst>
      <p:ext uri="{BB962C8B-B14F-4D97-AF65-F5344CB8AC3E}">
        <p14:creationId xmlns:p14="http://schemas.microsoft.com/office/powerpoint/2010/main" val="157226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8580-B6BF-9B4B-A191-10293A82F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FA60EC-68AF-4A44-9435-571E37D179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9C7235-EF51-D44B-A990-CB89C33F267A}"/>
              </a:ext>
            </a:extLst>
          </p:cNvPr>
          <p:cNvSpPr>
            <a:spLocks noGrp="1"/>
          </p:cNvSpPr>
          <p:nvPr>
            <p:ph type="dt" sz="half" idx="10"/>
          </p:nvPr>
        </p:nvSpPr>
        <p:spPr/>
        <p:txBody>
          <a:bodyPr/>
          <a:lstStyle/>
          <a:p>
            <a:fld id="{4234D750-DB3B-3848-A32C-1949B118923F}" type="datetime1">
              <a:rPr lang="en-IN" smtClean="0"/>
              <a:t>25/07/18</a:t>
            </a:fld>
            <a:endParaRPr lang="en-US"/>
          </a:p>
        </p:txBody>
      </p:sp>
      <p:sp>
        <p:nvSpPr>
          <p:cNvPr id="5" name="Footer Placeholder 4">
            <a:extLst>
              <a:ext uri="{FF2B5EF4-FFF2-40B4-BE49-F238E27FC236}">
                <a16:creationId xmlns:a16="http://schemas.microsoft.com/office/drawing/2014/main" id="{39CA84A2-7D1B-2B46-917C-12CD0DC450C5}"/>
              </a:ext>
            </a:extLst>
          </p:cNvPr>
          <p:cNvSpPr>
            <a:spLocks noGrp="1"/>
          </p:cNvSpPr>
          <p:nvPr>
            <p:ph type="ftr" sz="quarter" idx="11"/>
          </p:nvPr>
        </p:nvSpPr>
        <p:spPr/>
        <p:txBody>
          <a:bodyPr/>
          <a:lstStyle/>
          <a:p>
            <a:r>
              <a:rPr lang="en-US"/>
              <a:t>Copyright PHYSIOREVIVE 2018, www.physiorevive.com</a:t>
            </a:r>
          </a:p>
        </p:txBody>
      </p:sp>
      <p:sp>
        <p:nvSpPr>
          <p:cNvPr id="6" name="Slide Number Placeholder 5">
            <a:extLst>
              <a:ext uri="{FF2B5EF4-FFF2-40B4-BE49-F238E27FC236}">
                <a16:creationId xmlns:a16="http://schemas.microsoft.com/office/drawing/2014/main" id="{EACCF7EE-8786-3548-AE3D-7FF7FF83A63E}"/>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272453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FE0D-3A16-6E4B-88FE-4137B0D5B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18513-D0C3-364D-AA67-618185CFC0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341AC-C945-BD45-9E92-27CDEDF1E68B}"/>
              </a:ext>
            </a:extLst>
          </p:cNvPr>
          <p:cNvSpPr>
            <a:spLocks noGrp="1"/>
          </p:cNvSpPr>
          <p:nvPr>
            <p:ph type="dt" sz="half" idx="10"/>
          </p:nvPr>
        </p:nvSpPr>
        <p:spPr/>
        <p:txBody>
          <a:bodyPr/>
          <a:lstStyle/>
          <a:p>
            <a:fld id="{EF84359E-930A-DD46-8777-E01D383F3DA6}" type="datetime1">
              <a:rPr lang="en-IN" smtClean="0"/>
              <a:t>25/07/18</a:t>
            </a:fld>
            <a:endParaRPr lang="en-US"/>
          </a:p>
        </p:txBody>
      </p:sp>
      <p:sp>
        <p:nvSpPr>
          <p:cNvPr id="5" name="Footer Placeholder 4">
            <a:extLst>
              <a:ext uri="{FF2B5EF4-FFF2-40B4-BE49-F238E27FC236}">
                <a16:creationId xmlns:a16="http://schemas.microsoft.com/office/drawing/2014/main" id="{4CB7CCE8-966F-564E-9687-72E63541AF29}"/>
              </a:ext>
            </a:extLst>
          </p:cNvPr>
          <p:cNvSpPr>
            <a:spLocks noGrp="1"/>
          </p:cNvSpPr>
          <p:nvPr>
            <p:ph type="ftr" sz="quarter" idx="11"/>
          </p:nvPr>
        </p:nvSpPr>
        <p:spPr/>
        <p:txBody>
          <a:bodyPr/>
          <a:lstStyle/>
          <a:p>
            <a:r>
              <a:rPr lang="en-US"/>
              <a:t>Copyright PHYSIOREVIVE 2018, www.physiorevive.com</a:t>
            </a:r>
          </a:p>
        </p:txBody>
      </p:sp>
      <p:sp>
        <p:nvSpPr>
          <p:cNvPr id="6" name="Slide Number Placeholder 5">
            <a:extLst>
              <a:ext uri="{FF2B5EF4-FFF2-40B4-BE49-F238E27FC236}">
                <a16:creationId xmlns:a16="http://schemas.microsoft.com/office/drawing/2014/main" id="{17AB7B06-DB6E-2B44-9731-D3AE30FC7D81}"/>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196081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CDE0A6-0743-EC44-80B7-3948762467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905A03-7E34-FB4E-A7F0-3D5EDE525A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A5BDD-F68D-CA48-A4AC-80B6B136A307}"/>
              </a:ext>
            </a:extLst>
          </p:cNvPr>
          <p:cNvSpPr>
            <a:spLocks noGrp="1"/>
          </p:cNvSpPr>
          <p:nvPr>
            <p:ph type="dt" sz="half" idx="10"/>
          </p:nvPr>
        </p:nvSpPr>
        <p:spPr/>
        <p:txBody>
          <a:bodyPr/>
          <a:lstStyle/>
          <a:p>
            <a:fld id="{BEDEB0BF-DD50-2947-866E-287C2620967A}" type="datetime1">
              <a:rPr lang="en-IN" smtClean="0"/>
              <a:t>25/07/18</a:t>
            </a:fld>
            <a:endParaRPr lang="en-US"/>
          </a:p>
        </p:txBody>
      </p:sp>
      <p:sp>
        <p:nvSpPr>
          <p:cNvPr id="5" name="Footer Placeholder 4">
            <a:extLst>
              <a:ext uri="{FF2B5EF4-FFF2-40B4-BE49-F238E27FC236}">
                <a16:creationId xmlns:a16="http://schemas.microsoft.com/office/drawing/2014/main" id="{4CC1B402-723A-4849-B030-133C5F5C3C77}"/>
              </a:ext>
            </a:extLst>
          </p:cNvPr>
          <p:cNvSpPr>
            <a:spLocks noGrp="1"/>
          </p:cNvSpPr>
          <p:nvPr>
            <p:ph type="ftr" sz="quarter" idx="11"/>
          </p:nvPr>
        </p:nvSpPr>
        <p:spPr/>
        <p:txBody>
          <a:bodyPr/>
          <a:lstStyle/>
          <a:p>
            <a:r>
              <a:rPr lang="en-US"/>
              <a:t>Copyright PHYSIOREVIVE 2018, www.physiorevive.com</a:t>
            </a:r>
          </a:p>
        </p:txBody>
      </p:sp>
      <p:sp>
        <p:nvSpPr>
          <p:cNvPr id="6" name="Slide Number Placeholder 5">
            <a:extLst>
              <a:ext uri="{FF2B5EF4-FFF2-40B4-BE49-F238E27FC236}">
                <a16:creationId xmlns:a16="http://schemas.microsoft.com/office/drawing/2014/main" id="{D1F8F3A5-B67B-DD48-80C0-AE5C51FE79E4}"/>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287930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927FE-4512-C145-8AD7-3276C6B546A0}" type="datetime1">
              <a:rPr lang="en-IN" smtClean="0"/>
              <a:t>25/07/18</a:t>
            </a:fld>
            <a:endParaRPr lang="en-US" dirty="0"/>
          </a:p>
        </p:txBody>
      </p:sp>
      <p:sp>
        <p:nvSpPr>
          <p:cNvPr id="5" name="Footer Placeholder 4"/>
          <p:cNvSpPr>
            <a:spLocks noGrp="1"/>
          </p:cNvSpPr>
          <p:nvPr>
            <p:ph type="ftr" sz="quarter" idx="11"/>
          </p:nvPr>
        </p:nvSpPr>
        <p:spPr/>
        <p:txBody>
          <a:bodyPr/>
          <a:lstStyle/>
          <a:p>
            <a:r>
              <a:rPr lang="en-US"/>
              <a:t>Copyright PHYSIOREVIVE 2018, www.physiorevive.com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32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2CFA-C6A0-5345-AC2A-41BE1F22A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392DC-3AE8-A149-AB25-F1DB759973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06C33-FE6F-DC46-BE79-0EFCD8D2DE80}"/>
              </a:ext>
            </a:extLst>
          </p:cNvPr>
          <p:cNvSpPr>
            <a:spLocks noGrp="1"/>
          </p:cNvSpPr>
          <p:nvPr>
            <p:ph type="dt" sz="half" idx="10"/>
          </p:nvPr>
        </p:nvSpPr>
        <p:spPr/>
        <p:txBody>
          <a:bodyPr/>
          <a:lstStyle/>
          <a:p>
            <a:fld id="{1EBCF2B2-CDB5-E847-9784-2F47F18B46AC}" type="datetime1">
              <a:rPr lang="en-IN" smtClean="0"/>
              <a:t>25/07/18</a:t>
            </a:fld>
            <a:endParaRPr lang="en-US"/>
          </a:p>
        </p:txBody>
      </p:sp>
      <p:sp>
        <p:nvSpPr>
          <p:cNvPr id="5" name="Footer Placeholder 4">
            <a:extLst>
              <a:ext uri="{FF2B5EF4-FFF2-40B4-BE49-F238E27FC236}">
                <a16:creationId xmlns:a16="http://schemas.microsoft.com/office/drawing/2014/main" id="{874EBC62-F89B-1845-AB24-C4BFE8856A96}"/>
              </a:ext>
            </a:extLst>
          </p:cNvPr>
          <p:cNvSpPr>
            <a:spLocks noGrp="1"/>
          </p:cNvSpPr>
          <p:nvPr>
            <p:ph type="ftr" sz="quarter" idx="11"/>
          </p:nvPr>
        </p:nvSpPr>
        <p:spPr/>
        <p:txBody>
          <a:bodyPr/>
          <a:lstStyle/>
          <a:p>
            <a:r>
              <a:rPr lang="en-US"/>
              <a:t>Copyright PHYSIOREVIVE 2018, www.physiorevive.com</a:t>
            </a:r>
          </a:p>
        </p:txBody>
      </p:sp>
      <p:sp>
        <p:nvSpPr>
          <p:cNvPr id="6" name="Slide Number Placeholder 5">
            <a:extLst>
              <a:ext uri="{FF2B5EF4-FFF2-40B4-BE49-F238E27FC236}">
                <a16:creationId xmlns:a16="http://schemas.microsoft.com/office/drawing/2014/main" id="{47714989-E875-894E-8342-66302C9D4CC6}"/>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320715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5353-9112-1F4C-8ED3-1DEFD74EE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1C3EF3-DD5E-8642-88E0-C9C61A9D0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8B5236-8404-F749-A9E4-D6C78D34E76F}"/>
              </a:ext>
            </a:extLst>
          </p:cNvPr>
          <p:cNvSpPr>
            <a:spLocks noGrp="1"/>
          </p:cNvSpPr>
          <p:nvPr>
            <p:ph type="dt" sz="half" idx="10"/>
          </p:nvPr>
        </p:nvSpPr>
        <p:spPr/>
        <p:txBody>
          <a:bodyPr/>
          <a:lstStyle/>
          <a:p>
            <a:fld id="{AEBF9205-38D8-124A-953F-E58638D7E590}" type="datetime1">
              <a:rPr lang="en-IN" smtClean="0"/>
              <a:t>25/07/18</a:t>
            </a:fld>
            <a:endParaRPr lang="en-US"/>
          </a:p>
        </p:txBody>
      </p:sp>
      <p:sp>
        <p:nvSpPr>
          <p:cNvPr id="5" name="Footer Placeholder 4">
            <a:extLst>
              <a:ext uri="{FF2B5EF4-FFF2-40B4-BE49-F238E27FC236}">
                <a16:creationId xmlns:a16="http://schemas.microsoft.com/office/drawing/2014/main" id="{A58E828F-02A1-A543-8B79-6A8AB52DC7C5}"/>
              </a:ext>
            </a:extLst>
          </p:cNvPr>
          <p:cNvSpPr>
            <a:spLocks noGrp="1"/>
          </p:cNvSpPr>
          <p:nvPr>
            <p:ph type="ftr" sz="quarter" idx="11"/>
          </p:nvPr>
        </p:nvSpPr>
        <p:spPr/>
        <p:txBody>
          <a:bodyPr/>
          <a:lstStyle/>
          <a:p>
            <a:r>
              <a:rPr lang="en-US"/>
              <a:t>Copyright PHYSIOREVIVE 2018, www.physiorevive.com</a:t>
            </a:r>
          </a:p>
        </p:txBody>
      </p:sp>
      <p:sp>
        <p:nvSpPr>
          <p:cNvPr id="6" name="Slide Number Placeholder 5">
            <a:extLst>
              <a:ext uri="{FF2B5EF4-FFF2-40B4-BE49-F238E27FC236}">
                <a16:creationId xmlns:a16="http://schemas.microsoft.com/office/drawing/2014/main" id="{3CCF11BE-1E62-2B44-B471-A66973EE86FC}"/>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340129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C21E-CD57-5D43-921F-F64272DF87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A853A-B6F3-FE4B-9B9A-E5F5B14C25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B9DFB3-3994-D246-8AFD-1CD0FB5F8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A04F7-6695-9446-9E5C-3AF569DD55EF}"/>
              </a:ext>
            </a:extLst>
          </p:cNvPr>
          <p:cNvSpPr>
            <a:spLocks noGrp="1"/>
          </p:cNvSpPr>
          <p:nvPr>
            <p:ph type="dt" sz="half" idx="10"/>
          </p:nvPr>
        </p:nvSpPr>
        <p:spPr/>
        <p:txBody>
          <a:bodyPr/>
          <a:lstStyle/>
          <a:p>
            <a:fld id="{0C651112-D25C-C345-BCAD-D8DA4CAE553E}" type="datetime1">
              <a:rPr lang="en-IN" smtClean="0"/>
              <a:t>25/07/18</a:t>
            </a:fld>
            <a:endParaRPr lang="en-US"/>
          </a:p>
        </p:txBody>
      </p:sp>
      <p:sp>
        <p:nvSpPr>
          <p:cNvPr id="6" name="Footer Placeholder 5">
            <a:extLst>
              <a:ext uri="{FF2B5EF4-FFF2-40B4-BE49-F238E27FC236}">
                <a16:creationId xmlns:a16="http://schemas.microsoft.com/office/drawing/2014/main" id="{38879465-08C8-FA48-B3D2-43BDBFF0CD24}"/>
              </a:ext>
            </a:extLst>
          </p:cNvPr>
          <p:cNvSpPr>
            <a:spLocks noGrp="1"/>
          </p:cNvSpPr>
          <p:nvPr>
            <p:ph type="ftr" sz="quarter" idx="11"/>
          </p:nvPr>
        </p:nvSpPr>
        <p:spPr/>
        <p:txBody>
          <a:bodyPr/>
          <a:lstStyle/>
          <a:p>
            <a:r>
              <a:rPr lang="en-US"/>
              <a:t>Copyright PHYSIOREVIVE 2018, www.physiorevive.com</a:t>
            </a:r>
          </a:p>
        </p:txBody>
      </p:sp>
      <p:sp>
        <p:nvSpPr>
          <p:cNvPr id="7" name="Slide Number Placeholder 6">
            <a:extLst>
              <a:ext uri="{FF2B5EF4-FFF2-40B4-BE49-F238E27FC236}">
                <a16:creationId xmlns:a16="http://schemas.microsoft.com/office/drawing/2014/main" id="{AB7A689D-B067-E04C-82A7-2205C103C62B}"/>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256608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3A25-D521-EB48-B7EA-0FEB07ED08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9C5472-B6C4-2242-AF93-1DCF2935F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6E12FC-B81E-8749-AFA7-10BEC2E77C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0F9A9B-5B3A-824B-9274-396EA17926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557165-AAC8-0347-AF49-E66BC62F26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9CB8DF-0156-744F-9231-69A70DBF4E6B}"/>
              </a:ext>
            </a:extLst>
          </p:cNvPr>
          <p:cNvSpPr>
            <a:spLocks noGrp="1"/>
          </p:cNvSpPr>
          <p:nvPr>
            <p:ph type="dt" sz="half" idx="10"/>
          </p:nvPr>
        </p:nvSpPr>
        <p:spPr/>
        <p:txBody>
          <a:bodyPr/>
          <a:lstStyle/>
          <a:p>
            <a:fld id="{AA2D63A0-AFE3-1145-8142-1B441C7E08E8}" type="datetime1">
              <a:rPr lang="en-IN" smtClean="0"/>
              <a:t>25/07/18</a:t>
            </a:fld>
            <a:endParaRPr lang="en-US"/>
          </a:p>
        </p:txBody>
      </p:sp>
      <p:sp>
        <p:nvSpPr>
          <p:cNvPr id="8" name="Footer Placeholder 7">
            <a:extLst>
              <a:ext uri="{FF2B5EF4-FFF2-40B4-BE49-F238E27FC236}">
                <a16:creationId xmlns:a16="http://schemas.microsoft.com/office/drawing/2014/main" id="{9CA7536B-7358-B548-A0D1-EDAB55F7F675}"/>
              </a:ext>
            </a:extLst>
          </p:cNvPr>
          <p:cNvSpPr>
            <a:spLocks noGrp="1"/>
          </p:cNvSpPr>
          <p:nvPr>
            <p:ph type="ftr" sz="quarter" idx="11"/>
          </p:nvPr>
        </p:nvSpPr>
        <p:spPr/>
        <p:txBody>
          <a:bodyPr/>
          <a:lstStyle/>
          <a:p>
            <a:r>
              <a:rPr lang="en-US"/>
              <a:t>Copyright PHYSIOREVIVE 2018, www.physiorevive.com</a:t>
            </a:r>
          </a:p>
        </p:txBody>
      </p:sp>
      <p:sp>
        <p:nvSpPr>
          <p:cNvPr id="9" name="Slide Number Placeholder 8">
            <a:extLst>
              <a:ext uri="{FF2B5EF4-FFF2-40B4-BE49-F238E27FC236}">
                <a16:creationId xmlns:a16="http://schemas.microsoft.com/office/drawing/2014/main" id="{3447C70D-809D-B64B-A7FA-D6860882853A}"/>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140634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33E9-E6A1-BB42-BB5A-7170CDD5D7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C3F199-3D39-2B4D-A39A-1B103FBF5587}"/>
              </a:ext>
            </a:extLst>
          </p:cNvPr>
          <p:cNvSpPr>
            <a:spLocks noGrp="1"/>
          </p:cNvSpPr>
          <p:nvPr>
            <p:ph type="dt" sz="half" idx="10"/>
          </p:nvPr>
        </p:nvSpPr>
        <p:spPr/>
        <p:txBody>
          <a:bodyPr/>
          <a:lstStyle/>
          <a:p>
            <a:fld id="{7929B801-AB16-124B-B7D4-FD1354B79F70}" type="datetime1">
              <a:rPr lang="en-IN" smtClean="0"/>
              <a:t>25/07/18</a:t>
            </a:fld>
            <a:endParaRPr lang="en-US"/>
          </a:p>
        </p:txBody>
      </p:sp>
      <p:sp>
        <p:nvSpPr>
          <p:cNvPr id="4" name="Footer Placeholder 3">
            <a:extLst>
              <a:ext uri="{FF2B5EF4-FFF2-40B4-BE49-F238E27FC236}">
                <a16:creationId xmlns:a16="http://schemas.microsoft.com/office/drawing/2014/main" id="{CD4CBD51-1D15-C84A-B279-FA482AA51B20}"/>
              </a:ext>
            </a:extLst>
          </p:cNvPr>
          <p:cNvSpPr>
            <a:spLocks noGrp="1"/>
          </p:cNvSpPr>
          <p:nvPr>
            <p:ph type="ftr" sz="quarter" idx="11"/>
          </p:nvPr>
        </p:nvSpPr>
        <p:spPr/>
        <p:txBody>
          <a:bodyPr/>
          <a:lstStyle/>
          <a:p>
            <a:r>
              <a:rPr lang="en-US"/>
              <a:t>Copyright PHYSIOREVIVE 2018, www.physiorevive.com</a:t>
            </a:r>
          </a:p>
        </p:txBody>
      </p:sp>
      <p:sp>
        <p:nvSpPr>
          <p:cNvPr id="5" name="Slide Number Placeholder 4">
            <a:extLst>
              <a:ext uri="{FF2B5EF4-FFF2-40B4-BE49-F238E27FC236}">
                <a16:creationId xmlns:a16="http://schemas.microsoft.com/office/drawing/2014/main" id="{2B7D91BB-4587-B84B-9001-FB418AB0C87C}"/>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232636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6722B-9012-3C43-8B39-5F5F958974EE}"/>
              </a:ext>
            </a:extLst>
          </p:cNvPr>
          <p:cNvSpPr>
            <a:spLocks noGrp="1"/>
          </p:cNvSpPr>
          <p:nvPr>
            <p:ph type="dt" sz="half" idx="10"/>
          </p:nvPr>
        </p:nvSpPr>
        <p:spPr/>
        <p:txBody>
          <a:bodyPr/>
          <a:lstStyle/>
          <a:p>
            <a:fld id="{7A6B93DD-50A8-4448-8F1F-BFB6C805E53B}" type="datetime1">
              <a:rPr lang="en-IN" smtClean="0"/>
              <a:t>25/07/18</a:t>
            </a:fld>
            <a:endParaRPr lang="en-US"/>
          </a:p>
        </p:txBody>
      </p:sp>
      <p:sp>
        <p:nvSpPr>
          <p:cNvPr id="3" name="Footer Placeholder 2">
            <a:extLst>
              <a:ext uri="{FF2B5EF4-FFF2-40B4-BE49-F238E27FC236}">
                <a16:creationId xmlns:a16="http://schemas.microsoft.com/office/drawing/2014/main" id="{D8405344-3525-2941-90B6-8A0E7FD7A230}"/>
              </a:ext>
            </a:extLst>
          </p:cNvPr>
          <p:cNvSpPr>
            <a:spLocks noGrp="1"/>
          </p:cNvSpPr>
          <p:nvPr>
            <p:ph type="ftr" sz="quarter" idx="11"/>
          </p:nvPr>
        </p:nvSpPr>
        <p:spPr/>
        <p:txBody>
          <a:bodyPr/>
          <a:lstStyle/>
          <a:p>
            <a:r>
              <a:rPr lang="en-US"/>
              <a:t>Copyright PHYSIOREVIVE 2018, www.physiorevive.com</a:t>
            </a:r>
          </a:p>
        </p:txBody>
      </p:sp>
      <p:sp>
        <p:nvSpPr>
          <p:cNvPr id="4" name="Slide Number Placeholder 3">
            <a:extLst>
              <a:ext uri="{FF2B5EF4-FFF2-40B4-BE49-F238E27FC236}">
                <a16:creationId xmlns:a16="http://schemas.microsoft.com/office/drawing/2014/main" id="{C59C2E7F-EFE8-064E-91C6-53146D847877}"/>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217095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4026-F9CB-EB4E-9BD7-924AA112A5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4C1A6-0EAC-3840-97B1-B5749402E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177DCE-A10D-8D41-A382-102C6D907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4C9281-58A8-7045-937F-C4E9F8E064CC}"/>
              </a:ext>
            </a:extLst>
          </p:cNvPr>
          <p:cNvSpPr>
            <a:spLocks noGrp="1"/>
          </p:cNvSpPr>
          <p:nvPr>
            <p:ph type="dt" sz="half" idx="10"/>
          </p:nvPr>
        </p:nvSpPr>
        <p:spPr/>
        <p:txBody>
          <a:bodyPr/>
          <a:lstStyle/>
          <a:p>
            <a:fld id="{DEB6499E-598F-884C-844B-1999A310B417}" type="datetime1">
              <a:rPr lang="en-IN" smtClean="0"/>
              <a:t>25/07/18</a:t>
            </a:fld>
            <a:endParaRPr lang="en-US"/>
          </a:p>
        </p:txBody>
      </p:sp>
      <p:sp>
        <p:nvSpPr>
          <p:cNvPr id="6" name="Footer Placeholder 5">
            <a:extLst>
              <a:ext uri="{FF2B5EF4-FFF2-40B4-BE49-F238E27FC236}">
                <a16:creationId xmlns:a16="http://schemas.microsoft.com/office/drawing/2014/main" id="{14F975A8-AA24-F642-988F-46FE071DD62E}"/>
              </a:ext>
            </a:extLst>
          </p:cNvPr>
          <p:cNvSpPr>
            <a:spLocks noGrp="1"/>
          </p:cNvSpPr>
          <p:nvPr>
            <p:ph type="ftr" sz="quarter" idx="11"/>
          </p:nvPr>
        </p:nvSpPr>
        <p:spPr/>
        <p:txBody>
          <a:bodyPr/>
          <a:lstStyle/>
          <a:p>
            <a:r>
              <a:rPr lang="en-US"/>
              <a:t>Copyright PHYSIOREVIVE 2018, www.physiorevive.com</a:t>
            </a:r>
          </a:p>
        </p:txBody>
      </p:sp>
      <p:sp>
        <p:nvSpPr>
          <p:cNvPr id="7" name="Slide Number Placeholder 6">
            <a:extLst>
              <a:ext uri="{FF2B5EF4-FFF2-40B4-BE49-F238E27FC236}">
                <a16:creationId xmlns:a16="http://schemas.microsoft.com/office/drawing/2014/main" id="{8526EDCA-274D-9049-A22F-0AC93D391E68}"/>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319645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8B19-1A05-0344-9A26-9B61AA1E1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E07CE8-27EC-1040-81FD-2064BB294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4A5036-2EA6-274A-A526-A1ED080F3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C7259A-8AC1-2B41-9506-72D2BC5ABE11}"/>
              </a:ext>
            </a:extLst>
          </p:cNvPr>
          <p:cNvSpPr>
            <a:spLocks noGrp="1"/>
          </p:cNvSpPr>
          <p:nvPr>
            <p:ph type="dt" sz="half" idx="10"/>
          </p:nvPr>
        </p:nvSpPr>
        <p:spPr/>
        <p:txBody>
          <a:bodyPr/>
          <a:lstStyle/>
          <a:p>
            <a:fld id="{83C01888-EAC2-104E-BBCC-489FFC8AF5C6}" type="datetime1">
              <a:rPr lang="en-IN" smtClean="0"/>
              <a:t>25/07/18</a:t>
            </a:fld>
            <a:endParaRPr lang="en-US"/>
          </a:p>
        </p:txBody>
      </p:sp>
      <p:sp>
        <p:nvSpPr>
          <p:cNvPr id="6" name="Footer Placeholder 5">
            <a:extLst>
              <a:ext uri="{FF2B5EF4-FFF2-40B4-BE49-F238E27FC236}">
                <a16:creationId xmlns:a16="http://schemas.microsoft.com/office/drawing/2014/main" id="{0BCA030F-F957-F549-A1FE-F39D4211A4A7}"/>
              </a:ext>
            </a:extLst>
          </p:cNvPr>
          <p:cNvSpPr>
            <a:spLocks noGrp="1"/>
          </p:cNvSpPr>
          <p:nvPr>
            <p:ph type="ftr" sz="quarter" idx="11"/>
          </p:nvPr>
        </p:nvSpPr>
        <p:spPr/>
        <p:txBody>
          <a:bodyPr/>
          <a:lstStyle/>
          <a:p>
            <a:r>
              <a:rPr lang="en-US"/>
              <a:t>Copyright PHYSIOREVIVE 2018, www.physiorevive.com</a:t>
            </a:r>
          </a:p>
        </p:txBody>
      </p:sp>
      <p:sp>
        <p:nvSpPr>
          <p:cNvPr id="7" name="Slide Number Placeholder 6">
            <a:extLst>
              <a:ext uri="{FF2B5EF4-FFF2-40B4-BE49-F238E27FC236}">
                <a16:creationId xmlns:a16="http://schemas.microsoft.com/office/drawing/2014/main" id="{F6E44CA5-2C10-2E48-BA7E-F648025ECE0A}"/>
              </a:ext>
            </a:extLst>
          </p:cNvPr>
          <p:cNvSpPr>
            <a:spLocks noGrp="1"/>
          </p:cNvSpPr>
          <p:nvPr>
            <p:ph type="sldNum" sz="quarter" idx="12"/>
          </p:nvPr>
        </p:nvSpPr>
        <p:spPr/>
        <p:txBody>
          <a:bodyPr/>
          <a:lstStyle/>
          <a:p>
            <a:fld id="{50FE6C90-2F21-7748-9D4E-2ED7EACD1941}" type="slidenum">
              <a:rPr lang="en-US" smtClean="0"/>
              <a:t>‹#›</a:t>
            </a:fld>
            <a:endParaRPr lang="en-US"/>
          </a:p>
        </p:txBody>
      </p:sp>
    </p:spTree>
    <p:extLst>
      <p:ext uri="{BB962C8B-B14F-4D97-AF65-F5344CB8AC3E}">
        <p14:creationId xmlns:p14="http://schemas.microsoft.com/office/powerpoint/2010/main" val="215016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AEF6D-A9AC-2D41-86C9-22448C92A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1A5D82-D0CC-F346-9EEC-6C53F03B6F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2998D-3D09-D44D-BDB1-2444CE5DA6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CB15B-4082-774D-AC95-A6A8F4583BA2}" type="datetime1">
              <a:rPr lang="en-IN" smtClean="0"/>
              <a:t>25/07/18</a:t>
            </a:fld>
            <a:endParaRPr lang="en-US"/>
          </a:p>
        </p:txBody>
      </p:sp>
      <p:sp>
        <p:nvSpPr>
          <p:cNvPr id="5" name="Footer Placeholder 4">
            <a:extLst>
              <a:ext uri="{FF2B5EF4-FFF2-40B4-BE49-F238E27FC236}">
                <a16:creationId xmlns:a16="http://schemas.microsoft.com/office/drawing/2014/main" id="{F5902421-B489-1049-AA88-87451039A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PHYSIOREVIVE 2018, www.physiorevive.com</a:t>
            </a:r>
          </a:p>
        </p:txBody>
      </p:sp>
      <p:sp>
        <p:nvSpPr>
          <p:cNvPr id="6" name="Slide Number Placeholder 5">
            <a:extLst>
              <a:ext uri="{FF2B5EF4-FFF2-40B4-BE49-F238E27FC236}">
                <a16:creationId xmlns:a16="http://schemas.microsoft.com/office/drawing/2014/main" id="{60597D7B-78A6-134A-A502-2E379FD2A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E6C90-2F21-7748-9D4E-2ED7EACD1941}" type="slidenum">
              <a:rPr lang="en-US" smtClean="0"/>
              <a:t>‹#›</a:t>
            </a:fld>
            <a:endParaRPr lang="en-US"/>
          </a:p>
        </p:txBody>
      </p:sp>
    </p:spTree>
    <p:extLst>
      <p:ext uri="{BB962C8B-B14F-4D97-AF65-F5344CB8AC3E}">
        <p14:creationId xmlns:p14="http://schemas.microsoft.com/office/powerpoint/2010/main" val="2451188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hyperlink" Target="mailto:physiorevive@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6EFE-5BF4-7843-BE6C-AF909272CA61}"/>
              </a:ext>
            </a:extLst>
          </p:cNvPr>
          <p:cNvSpPr>
            <a:spLocks noGrp="1"/>
          </p:cNvSpPr>
          <p:nvPr>
            <p:ph type="ctrTitle"/>
          </p:nvPr>
        </p:nvSpPr>
        <p:spPr>
          <a:xfrm>
            <a:off x="1312984" y="0"/>
            <a:ext cx="9144000" cy="2387600"/>
          </a:xfrm>
        </p:spPr>
        <p:txBody>
          <a:bodyPr/>
          <a:lstStyle/>
          <a:p>
            <a:r>
              <a:rPr lang="en-US" b="1" dirty="0"/>
              <a:t>ROLE OF PHYSIOTHERAPIST IN MUTIDISCIPLINARY CARE</a:t>
            </a:r>
          </a:p>
        </p:txBody>
      </p:sp>
      <p:sp>
        <p:nvSpPr>
          <p:cNvPr id="3" name="Subtitle 2">
            <a:extLst>
              <a:ext uri="{FF2B5EF4-FFF2-40B4-BE49-F238E27FC236}">
                <a16:creationId xmlns:a16="http://schemas.microsoft.com/office/drawing/2014/main" id="{32001D02-7D82-9542-A74D-78E03DC51D34}"/>
              </a:ext>
            </a:extLst>
          </p:cNvPr>
          <p:cNvSpPr>
            <a:spLocks noGrp="1"/>
          </p:cNvSpPr>
          <p:nvPr>
            <p:ph type="subTitle" idx="1"/>
          </p:nvPr>
        </p:nvSpPr>
        <p:spPr>
          <a:xfrm>
            <a:off x="1312984" y="5008807"/>
            <a:ext cx="9144000" cy="1655762"/>
          </a:xfrm>
        </p:spPr>
        <p:txBody>
          <a:bodyPr/>
          <a:lstStyle/>
          <a:p>
            <a:r>
              <a:rPr lang="en-US" dirty="0"/>
              <a:t>VIKRANT BHARDWAJ (PT)</a:t>
            </a:r>
          </a:p>
          <a:p>
            <a:r>
              <a:rPr lang="en-US" dirty="0"/>
              <a:t>PhD Scholar, MPT (Ortho), PGC (Sports)</a:t>
            </a:r>
          </a:p>
          <a:p>
            <a:r>
              <a:rPr lang="en-US" dirty="0"/>
              <a:t>FOUNDER, PHYSIOREVIVE</a:t>
            </a:r>
          </a:p>
        </p:txBody>
      </p:sp>
      <p:pic>
        <p:nvPicPr>
          <p:cNvPr id="5" name="Picture 4">
            <a:extLst>
              <a:ext uri="{FF2B5EF4-FFF2-40B4-BE49-F238E27FC236}">
                <a16:creationId xmlns:a16="http://schemas.microsoft.com/office/drawing/2014/main" id="{E65B7F1B-FDC5-2A45-9553-512CA90E2F51}"/>
              </a:ext>
            </a:extLst>
          </p:cNvPr>
          <p:cNvPicPr>
            <a:picLocks noChangeAspect="1"/>
          </p:cNvPicPr>
          <p:nvPr/>
        </p:nvPicPr>
        <p:blipFill>
          <a:blip r:embed="rId2"/>
          <a:stretch>
            <a:fillRect/>
          </a:stretch>
        </p:blipFill>
        <p:spPr>
          <a:xfrm>
            <a:off x="1833111" y="2512205"/>
            <a:ext cx="2011214" cy="2496602"/>
          </a:xfrm>
          <a:prstGeom prst="rect">
            <a:avLst/>
          </a:prstGeom>
        </p:spPr>
      </p:pic>
      <p:sp>
        <p:nvSpPr>
          <p:cNvPr id="6" name="Footer Placeholder 5">
            <a:extLst>
              <a:ext uri="{FF2B5EF4-FFF2-40B4-BE49-F238E27FC236}">
                <a16:creationId xmlns:a16="http://schemas.microsoft.com/office/drawing/2014/main" id="{74E00AD0-261C-B14D-A2FF-5A0D8F6FAF49}"/>
              </a:ext>
            </a:extLst>
          </p:cNvPr>
          <p:cNvSpPr>
            <a:spLocks noGrp="1"/>
          </p:cNvSpPr>
          <p:nvPr>
            <p:ph type="ftr" sz="quarter" idx="11"/>
          </p:nvPr>
        </p:nvSpPr>
        <p:spPr/>
        <p:txBody>
          <a:bodyPr/>
          <a:lstStyle/>
          <a:p>
            <a:r>
              <a:rPr lang="en-US"/>
              <a:t>Copyright PHYSIOREVIVE 2018, www.physiorevive.com</a:t>
            </a:r>
          </a:p>
        </p:txBody>
      </p:sp>
      <p:pic>
        <p:nvPicPr>
          <p:cNvPr id="7" name="Picture 6">
            <a:extLst>
              <a:ext uri="{FF2B5EF4-FFF2-40B4-BE49-F238E27FC236}">
                <a16:creationId xmlns:a16="http://schemas.microsoft.com/office/drawing/2014/main" id="{47593E98-35DD-AD48-A963-7C73B103CF5C}"/>
              </a:ext>
            </a:extLst>
          </p:cNvPr>
          <p:cNvPicPr>
            <a:picLocks noChangeAspect="1"/>
          </p:cNvPicPr>
          <p:nvPr/>
        </p:nvPicPr>
        <p:blipFill>
          <a:blip r:embed="rId3"/>
          <a:stretch>
            <a:fillRect/>
          </a:stretch>
        </p:blipFill>
        <p:spPr>
          <a:xfrm>
            <a:off x="5232888" y="3067829"/>
            <a:ext cx="4403481" cy="1260748"/>
          </a:xfrm>
          <a:prstGeom prst="rect">
            <a:avLst/>
          </a:prstGeom>
        </p:spPr>
      </p:pic>
    </p:spTree>
    <p:extLst>
      <p:ext uri="{BB962C8B-B14F-4D97-AF65-F5344CB8AC3E}">
        <p14:creationId xmlns:p14="http://schemas.microsoft.com/office/powerpoint/2010/main" val="241019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PHYSIOTHERAPY</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97970" y="2214694"/>
            <a:ext cx="2823796" cy="352623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29" y="1853525"/>
            <a:ext cx="5205671" cy="3910038"/>
          </a:xfrm>
          <a:prstGeom prst="rect">
            <a:avLst/>
          </a:prstGeom>
        </p:spPr>
      </p:pic>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72565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PHYSIOTHERAPY</a:t>
            </a:r>
          </a:p>
        </p:txBody>
      </p:sp>
      <p:sp>
        <p:nvSpPr>
          <p:cNvPr id="3" name="Content Placeholder 2"/>
          <p:cNvSpPr>
            <a:spLocks noGrp="1"/>
          </p:cNvSpPr>
          <p:nvPr>
            <p:ph sz="quarter" idx="13"/>
          </p:nvPr>
        </p:nvSpPr>
        <p:spPr/>
        <p:txBody>
          <a:bodyPr/>
          <a:lstStyle/>
          <a:p>
            <a:r>
              <a:rPr lang="en-US" dirty="0"/>
              <a:t>HIPPOCRATES</a:t>
            </a:r>
          </a:p>
          <a:p>
            <a:r>
              <a:rPr lang="en-US" dirty="0"/>
              <a:t>GALEN</a:t>
            </a:r>
          </a:p>
        </p:txBody>
      </p:sp>
      <p:pic>
        <p:nvPicPr>
          <p:cNvPr id="4" name="Picture 3"/>
          <p:cNvPicPr>
            <a:picLocks noChangeAspect="1"/>
          </p:cNvPicPr>
          <p:nvPr/>
        </p:nvPicPr>
        <p:blipFill>
          <a:blip r:embed="rId2"/>
          <a:stretch>
            <a:fillRect/>
          </a:stretch>
        </p:blipFill>
        <p:spPr>
          <a:xfrm>
            <a:off x="7074877" y="1968989"/>
            <a:ext cx="3810000" cy="3060700"/>
          </a:xfrm>
          <a:prstGeom prst="rect">
            <a:avLst/>
          </a:prstGeom>
        </p:spPr>
      </p:pic>
      <p:sp>
        <p:nvSpPr>
          <p:cNvPr id="5" name="Footer Placeholder 4"/>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116178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lstStyle/>
          <a:p>
            <a:r>
              <a:rPr lang="en-US" dirty="0"/>
              <a:t>HISTORY</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65174" y="3164133"/>
            <a:ext cx="2061651" cy="34242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5" y="1634277"/>
            <a:ext cx="3810000" cy="2133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224" y="1596177"/>
            <a:ext cx="3733800" cy="2171700"/>
          </a:xfrm>
          <a:prstGeom prst="rect">
            <a:avLst/>
          </a:prstGeom>
        </p:spPr>
      </p:pic>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143862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73040"/>
            <a:ext cx="10364451" cy="1596177"/>
          </a:xfrm>
        </p:spPr>
        <p:txBody>
          <a:bodyPr/>
          <a:lstStyle/>
          <a:p>
            <a:r>
              <a:rPr lang="en-US" dirty="0"/>
              <a:t>HISTORY</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58629" y="1769216"/>
            <a:ext cx="4538785" cy="28385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810" y="1769216"/>
            <a:ext cx="4456018" cy="2838531"/>
          </a:xfrm>
          <a:prstGeom prst="rect">
            <a:avLst/>
          </a:prstGeom>
        </p:spPr>
      </p:pic>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60529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73040"/>
            <a:ext cx="10364451" cy="1596177"/>
          </a:xfrm>
        </p:spPr>
        <p:txBody>
          <a:bodyPr/>
          <a:lstStyle/>
          <a:p>
            <a:r>
              <a:rPr lang="en-US" dirty="0"/>
              <a:t>TRANSFORMATION OF PHYSIOTHERAPY</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2" y="2696308"/>
            <a:ext cx="4807089" cy="26507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446" y="2696308"/>
            <a:ext cx="5416062" cy="2650738"/>
          </a:xfrm>
          <a:prstGeom prst="rect">
            <a:avLst/>
          </a:prstGeom>
        </p:spPr>
      </p:pic>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48551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TRANSFORMATION OF PHYSIOTHERAPY</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67557" y="1981994"/>
            <a:ext cx="2507273" cy="40743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507" y="1981994"/>
            <a:ext cx="4698139" cy="4074320"/>
          </a:xfrm>
          <a:prstGeom prst="rect">
            <a:avLst/>
          </a:prstGeom>
        </p:spPr>
      </p:pic>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383419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LAST 100 YEARS</a:t>
            </a:r>
          </a:p>
        </p:txBody>
      </p:sp>
      <p:sp>
        <p:nvSpPr>
          <p:cNvPr id="3" name="Content Placeholder 2"/>
          <p:cNvSpPr>
            <a:spLocks noGrp="1"/>
          </p:cNvSpPr>
          <p:nvPr>
            <p:ph sz="quarter" idx="13"/>
          </p:nvPr>
        </p:nvSpPr>
        <p:spPr/>
        <p:txBody>
          <a:bodyPr/>
          <a:lstStyle/>
          <a:p>
            <a:r>
              <a:rPr lang="en-US" dirty="0"/>
              <a:t>SPECIALLY IN LAST 2 DECADES,</a:t>
            </a:r>
            <a:r>
              <a:rPr lang="mr-IN" dirty="0"/>
              <a:t>……</a:t>
            </a:r>
            <a:r>
              <a:rPr lang="en-US" dirty="0"/>
              <a:t>.THINGS HAVE REALLY CHANGED.</a:t>
            </a:r>
          </a:p>
          <a:p>
            <a:endParaRPr lang="en-US" dirty="0"/>
          </a:p>
        </p:txBody>
      </p:sp>
      <p:sp>
        <p:nvSpPr>
          <p:cNvPr id="4" name="Footer Placeholder 3"/>
          <p:cNvSpPr>
            <a:spLocks noGrp="1"/>
          </p:cNvSpPr>
          <p:nvPr>
            <p:ph type="ftr" sz="quarter" idx="11"/>
          </p:nvPr>
        </p:nvSpPr>
        <p:spPr/>
        <p:txBody>
          <a:bodyPr/>
          <a:lstStyle/>
          <a:p>
            <a:r>
              <a:rPr lang="en-US"/>
              <a:t>Copyright PHYSIOREVIVE 2018, www.physiorevive.com</a:t>
            </a:r>
            <a:endParaRPr lang="en-US" dirty="0"/>
          </a:p>
        </p:txBody>
      </p:sp>
      <p:pic>
        <p:nvPicPr>
          <p:cNvPr id="6" name="Picture 5">
            <a:extLst>
              <a:ext uri="{FF2B5EF4-FFF2-40B4-BE49-F238E27FC236}">
                <a16:creationId xmlns:a16="http://schemas.microsoft.com/office/drawing/2014/main" id="{839A1A1E-E707-BC45-A711-5961EE14164D}"/>
              </a:ext>
            </a:extLst>
          </p:cNvPr>
          <p:cNvPicPr>
            <a:picLocks noChangeAspect="1"/>
          </p:cNvPicPr>
          <p:nvPr/>
        </p:nvPicPr>
        <p:blipFill>
          <a:blip r:embed="rId2"/>
          <a:stretch>
            <a:fillRect/>
          </a:stretch>
        </p:blipFill>
        <p:spPr>
          <a:xfrm>
            <a:off x="1661258" y="3184853"/>
            <a:ext cx="2377342" cy="2888922"/>
          </a:xfrm>
          <a:prstGeom prst="rect">
            <a:avLst/>
          </a:prstGeom>
        </p:spPr>
      </p:pic>
      <p:pic>
        <p:nvPicPr>
          <p:cNvPr id="8" name="Picture 7">
            <a:extLst>
              <a:ext uri="{FF2B5EF4-FFF2-40B4-BE49-F238E27FC236}">
                <a16:creationId xmlns:a16="http://schemas.microsoft.com/office/drawing/2014/main" id="{35D00B29-76C7-C64B-BF25-C7E8BD22C9B4}"/>
              </a:ext>
            </a:extLst>
          </p:cNvPr>
          <p:cNvPicPr>
            <a:picLocks noChangeAspect="1"/>
          </p:cNvPicPr>
          <p:nvPr/>
        </p:nvPicPr>
        <p:blipFill>
          <a:blip r:embed="rId3"/>
          <a:stretch>
            <a:fillRect/>
          </a:stretch>
        </p:blipFill>
        <p:spPr>
          <a:xfrm>
            <a:off x="4786084" y="3694112"/>
            <a:ext cx="2696076" cy="1870403"/>
          </a:xfrm>
          <a:prstGeom prst="rect">
            <a:avLst/>
          </a:prstGeom>
        </p:spPr>
      </p:pic>
      <p:pic>
        <p:nvPicPr>
          <p:cNvPr id="10" name="Picture 9">
            <a:extLst>
              <a:ext uri="{FF2B5EF4-FFF2-40B4-BE49-F238E27FC236}">
                <a16:creationId xmlns:a16="http://schemas.microsoft.com/office/drawing/2014/main" id="{4D007BFE-A54C-7F42-86F5-BD211C7D3D6A}"/>
              </a:ext>
            </a:extLst>
          </p:cNvPr>
          <p:cNvPicPr>
            <a:picLocks noChangeAspect="1"/>
          </p:cNvPicPr>
          <p:nvPr/>
        </p:nvPicPr>
        <p:blipFill>
          <a:blip r:embed="rId4"/>
          <a:stretch>
            <a:fillRect/>
          </a:stretch>
        </p:blipFill>
        <p:spPr>
          <a:xfrm>
            <a:off x="7831016" y="3184853"/>
            <a:ext cx="3897314" cy="2596825"/>
          </a:xfrm>
          <a:prstGeom prst="rect">
            <a:avLst/>
          </a:prstGeom>
        </p:spPr>
      </p:pic>
    </p:spTree>
    <p:extLst>
      <p:ext uri="{BB962C8B-B14F-4D97-AF65-F5344CB8AC3E}">
        <p14:creationId xmlns:p14="http://schemas.microsoft.com/office/powerpoint/2010/main" val="241635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1928-D782-F14F-B585-34899F018E3E}"/>
              </a:ext>
            </a:extLst>
          </p:cNvPr>
          <p:cNvSpPr>
            <a:spLocks noGrp="1"/>
          </p:cNvSpPr>
          <p:nvPr>
            <p:ph type="title"/>
          </p:nvPr>
        </p:nvSpPr>
        <p:spPr>
          <a:xfrm>
            <a:off x="838200" y="365125"/>
            <a:ext cx="10515600" cy="1534013"/>
          </a:xfrm>
        </p:spPr>
        <p:txBody>
          <a:bodyPr>
            <a:normAutofit fontScale="90000"/>
          </a:bodyPr>
          <a:lstStyle/>
          <a:p>
            <a:pPr algn="just"/>
            <a:r>
              <a:rPr lang="en-IN" b="1" dirty="0"/>
              <a:t>PHYSIOTHERAPY</a:t>
            </a:r>
            <a:r>
              <a:rPr lang="en-IN" dirty="0"/>
              <a:t> is a wide-ranging profession with opportunities to work in many different areas including</a:t>
            </a:r>
            <a:endParaRPr lang="en-US" dirty="0"/>
          </a:p>
        </p:txBody>
      </p:sp>
      <p:sp>
        <p:nvSpPr>
          <p:cNvPr id="3" name="Content Placeholder 2">
            <a:extLst>
              <a:ext uri="{FF2B5EF4-FFF2-40B4-BE49-F238E27FC236}">
                <a16:creationId xmlns:a16="http://schemas.microsoft.com/office/drawing/2014/main" id="{01B8E545-1326-3A45-ACAC-0983377E343E}"/>
              </a:ext>
            </a:extLst>
          </p:cNvPr>
          <p:cNvSpPr>
            <a:spLocks noGrp="1"/>
          </p:cNvSpPr>
          <p:nvPr>
            <p:ph sz="quarter" idx="13"/>
          </p:nvPr>
        </p:nvSpPr>
        <p:spPr>
          <a:xfrm>
            <a:off x="914087" y="2157045"/>
            <a:ext cx="10363826" cy="3892061"/>
          </a:xfrm>
        </p:spPr>
        <p:txBody>
          <a:bodyPr>
            <a:normAutofit lnSpcReduction="10000"/>
          </a:bodyPr>
          <a:lstStyle/>
          <a:p>
            <a:r>
              <a:rPr lang="en-IN" dirty="0"/>
              <a:t>Respiratory physiotherapy on wards and intensive care units.</a:t>
            </a:r>
          </a:p>
          <a:p>
            <a:r>
              <a:rPr lang="en-IN" dirty="0"/>
              <a:t>Neurological physiotherapy.</a:t>
            </a:r>
          </a:p>
          <a:p>
            <a:r>
              <a:rPr lang="en-IN" dirty="0"/>
              <a:t>Musculoskeletal outpatients.</a:t>
            </a:r>
          </a:p>
          <a:p>
            <a:r>
              <a:rPr lang="en-IN" dirty="0"/>
              <a:t>Orthopaedics.</a:t>
            </a:r>
          </a:p>
          <a:p>
            <a:r>
              <a:rPr lang="en-IN" dirty="0"/>
              <a:t>Paediatrics.</a:t>
            </a:r>
          </a:p>
          <a:p>
            <a:r>
              <a:rPr lang="en-IN" dirty="0"/>
              <a:t>Sports Physiotherapy with elite athletes.</a:t>
            </a:r>
          </a:p>
          <a:p>
            <a:r>
              <a:rPr lang="en-IN" dirty="0"/>
              <a:t>Ergonomics.</a:t>
            </a:r>
          </a:p>
          <a:p>
            <a:r>
              <a:rPr lang="en-IN" dirty="0"/>
              <a:t>Obstetrics &amp; Gynae</a:t>
            </a:r>
          </a:p>
          <a:p>
            <a:endParaRPr lang="en-US" dirty="0"/>
          </a:p>
        </p:txBody>
      </p:sp>
      <p:sp>
        <p:nvSpPr>
          <p:cNvPr id="4" name="Footer Placeholder 3">
            <a:extLst>
              <a:ext uri="{FF2B5EF4-FFF2-40B4-BE49-F238E27FC236}">
                <a16:creationId xmlns:a16="http://schemas.microsoft.com/office/drawing/2014/main" id="{29C6F52B-6A92-494E-A85D-D1454346A001}"/>
              </a:ext>
            </a:extLst>
          </p:cNvPr>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76297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2F18-B868-7C44-8738-BA328C3A32CA}"/>
              </a:ext>
            </a:extLst>
          </p:cNvPr>
          <p:cNvSpPr>
            <a:spLocks noGrp="1"/>
          </p:cNvSpPr>
          <p:nvPr>
            <p:ph type="title"/>
          </p:nvPr>
        </p:nvSpPr>
        <p:spPr/>
        <p:txBody>
          <a:bodyPr/>
          <a:lstStyle/>
          <a:p>
            <a:r>
              <a:rPr lang="en-US" b="1" dirty="0"/>
              <a:t>MULTIDISCIPLINARY CARE</a:t>
            </a:r>
          </a:p>
        </p:txBody>
      </p:sp>
      <p:sp>
        <p:nvSpPr>
          <p:cNvPr id="3" name="Content Placeholder 2">
            <a:extLst>
              <a:ext uri="{FF2B5EF4-FFF2-40B4-BE49-F238E27FC236}">
                <a16:creationId xmlns:a16="http://schemas.microsoft.com/office/drawing/2014/main" id="{65974FA0-75DD-7D4D-BADE-50E2B2FB171B}"/>
              </a:ext>
            </a:extLst>
          </p:cNvPr>
          <p:cNvSpPr>
            <a:spLocks noGrp="1"/>
          </p:cNvSpPr>
          <p:nvPr>
            <p:ph sz="quarter" idx="13"/>
          </p:nvPr>
        </p:nvSpPr>
        <p:spPr>
          <a:xfrm>
            <a:off x="913774" y="1690688"/>
            <a:ext cx="10363826" cy="4100511"/>
          </a:xfrm>
        </p:spPr>
        <p:txBody>
          <a:bodyPr/>
          <a:lstStyle/>
          <a:p>
            <a:pPr algn="just"/>
            <a:r>
              <a:rPr lang="en-IN" b="1" dirty="0"/>
              <a:t>Multidisciplinary</a:t>
            </a:r>
            <a:r>
              <a:rPr lang="en-IN" dirty="0"/>
              <a:t> care occurs when professionals from a range of disciplines with different but complementary skills, knowledge and experience work together to deliver comprehensive </a:t>
            </a:r>
            <a:r>
              <a:rPr lang="en-IN" b="1" dirty="0"/>
              <a:t>healthcare</a:t>
            </a:r>
            <a:r>
              <a:rPr lang="en-IN" dirty="0"/>
              <a:t> aimed at providing the best possible outcome for the physical and psychosocial needs of a patient and their carers.</a:t>
            </a:r>
            <a:endParaRPr lang="en-US" dirty="0"/>
          </a:p>
        </p:txBody>
      </p:sp>
      <p:sp>
        <p:nvSpPr>
          <p:cNvPr id="4" name="Footer Placeholder 3">
            <a:extLst>
              <a:ext uri="{FF2B5EF4-FFF2-40B4-BE49-F238E27FC236}">
                <a16:creationId xmlns:a16="http://schemas.microsoft.com/office/drawing/2014/main" id="{B2BDAB56-AB77-9745-8ACB-A29C94344CEE}"/>
              </a:ext>
            </a:extLst>
          </p:cNvPr>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215078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F13C-D976-884B-B817-424225BB0FD4}"/>
              </a:ext>
            </a:extLst>
          </p:cNvPr>
          <p:cNvSpPr>
            <a:spLocks noGrp="1"/>
          </p:cNvSpPr>
          <p:nvPr>
            <p:ph type="title"/>
          </p:nvPr>
        </p:nvSpPr>
        <p:spPr/>
        <p:txBody>
          <a:bodyPr/>
          <a:lstStyle/>
          <a:p>
            <a:r>
              <a:rPr lang="en-US" b="1" dirty="0"/>
              <a:t>MULTIDISCIPLINARY CARE</a:t>
            </a:r>
          </a:p>
        </p:txBody>
      </p:sp>
      <p:sp>
        <p:nvSpPr>
          <p:cNvPr id="3" name="Content Placeholder 2">
            <a:extLst>
              <a:ext uri="{FF2B5EF4-FFF2-40B4-BE49-F238E27FC236}">
                <a16:creationId xmlns:a16="http://schemas.microsoft.com/office/drawing/2014/main" id="{8B6D371D-D430-8D47-9811-09BFB33ACAC5}"/>
              </a:ext>
            </a:extLst>
          </p:cNvPr>
          <p:cNvSpPr>
            <a:spLocks noGrp="1"/>
          </p:cNvSpPr>
          <p:nvPr>
            <p:ph sz="quarter" idx="13"/>
          </p:nvPr>
        </p:nvSpPr>
        <p:spPr>
          <a:xfrm>
            <a:off x="913774" y="1690688"/>
            <a:ext cx="10363826" cy="4100511"/>
          </a:xfrm>
        </p:spPr>
        <p:txBody>
          <a:bodyPr/>
          <a:lstStyle/>
          <a:p>
            <a:r>
              <a:rPr lang="en-US" dirty="0"/>
              <a:t>Each professional has an UNIQUE importance &amp; It’s a </a:t>
            </a:r>
            <a:r>
              <a:rPr lang="en-US" sz="3600" dirty="0"/>
              <a:t>TEAM WORK!</a:t>
            </a:r>
          </a:p>
          <a:p>
            <a:endParaRPr lang="en-US" dirty="0"/>
          </a:p>
        </p:txBody>
      </p:sp>
      <p:sp>
        <p:nvSpPr>
          <p:cNvPr id="4" name="Footer Placeholder 3">
            <a:extLst>
              <a:ext uri="{FF2B5EF4-FFF2-40B4-BE49-F238E27FC236}">
                <a16:creationId xmlns:a16="http://schemas.microsoft.com/office/drawing/2014/main" id="{F4D061FA-13B8-E443-82DD-AB3E24AE794E}"/>
              </a:ext>
            </a:extLst>
          </p:cNvPr>
          <p:cNvSpPr>
            <a:spLocks noGrp="1"/>
          </p:cNvSpPr>
          <p:nvPr>
            <p:ph type="ftr" sz="quarter" idx="11"/>
          </p:nvPr>
        </p:nvSpPr>
        <p:spPr/>
        <p:txBody>
          <a:bodyPr/>
          <a:lstStyle/>
          <a:p>
            <a:r>
              <a:rPr lang="en-US"/>
              <a:t>Copyright PHYSIOREVIVE 2018, www.physiorevive.com</a:t>
            </a:r>
            <a:endParaRPr lang="en-US" dirty="0"/>
          </a:p>
        </p:txBody>
      </p:sp>
      <p:pic>
        <p:nvPicPr>
          <p:cNvPr id="6" name="Picture 5">
            <a:extLst>
              <a:ext uri="{FF2B5EF4-FFF2-40B4-BE49-F238E27FC236}">
                <a16:creationId xmlns:a16="http://schemas.microsoft.com/office/drawing/2014/main" id="{6EB00952-844F-3C42-AF15-A7AA1D3B8D83}"/>
              </a:ext>
            </a:extLst>
          </p:cNvPr>
          <p:cNvPicPr>
            <a:picLocks noChangeAspect="1"/>
          </p:cNvPicPr>
          <p:nvPr/>
        </p:nvPicPr>
        <p:blipFill>
          <a:blip r:embed="rId2"/>
          <a:stretch>
            <a:fillRect/>
          </a:stretch>
        </p:blipFill>
        <p:spPr>
          <a:xfrm>
            <a:off x="4223727" y="2646729"/>
            <a:ext cx="2501744" cy="3427046"/>
          </a:xfrm>
          <a:prstGeom prst="rect">
            <a:avLst/>
          </a:prstGeom>
        </p:spPr>
      </p:pic>
    </p:spTree>
    <p:extLst>
      <p:ext uri="{BB962C8B-B14F-4D97-AF65-F5344CB8AC3E}">
        <p14:creationId xmlns:p14="http://schemas.microsoft.com/office/powerpoint/2010/main" val="360377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9B3C-2C3B-494B-B11C-E7B7A5A4F190}"/>
              </a:ext>
            </a:extLst>
          </p:cNvPr>
          <p:cNvSpPr>
            <a:spLocks noGrp="1"/>
          </p:cNvSpPr>
          <p:nvPr>
            <p:ph type="title"/>
          </p:nvPr>
        </p:nvSpPr>
        <p:spPr/>
        <p:txBody>
          <a:bodyPr/>
          <a:lstStyle/>
          <a:p>
            <a:r>
              <a:rPr lang="en-US" b="1" dirty="0"/>
              <a:t>CONTENTS</a:t>
            </a:r>
          </a:p>
        </p:txBody>
      </p:sp>
      <p:sp>
        <p:nvSpPr>
          <p:cNvPr id="3" name="Content Placeholder 2">
            <a:extLst>
              <a:ext uri="{FF2B5EF4-FFF2-40B4-BE49-F238E27FC236}">
                <a16:creationId xmlns:a16="http://schemas.microsoft.com/office/drawing/2014/main" id="{16F03A43-EF25-114C-B9FE-5F8ACF930BD9}"/>
              </a:ext>
            </a:extLst>
          </p:cNvPr>
          <p:cNvSpPr>
            <a:spLocks noGrp="1"/>
          </p:cNvSpPr>
          <p:nvPr>
            <p:ph idx="1"/>
          </p:nvPr>
        </p:nvSpPr>
        <p:spPr/>
        <p:txBody>
          <a:bodyPr/>
          <a:lstStyle/>
          <a:p>
            <a:r>
              <a:rPr lang="en-US" dirty="0"/>
              <a:t>Introduction</a:t>
            </a:r>
          </a:p>
          <a:p>
            <a:r>
              <a:rPr lang="en-US" dirty="0"/>
              <a:t>Physiotherapy &amp; its History</a:t>
            </a:r>
          </a:p>
          <a:p>
            <a:r>
              <a:rPr lang="en-US" dirty="0"/>
              <a:t>Branches of Physiotherapy</a:t>
            </a:r>
          </a:p>
          <a:p>
            <a:r>
              <a:rPr lang="en-US" dirty="0"/>
              <a:t>Multidisciplinary care</a:t>
            </a:r>
          </a:p>
          <a:p>
            <a:r>
              <a:rPr lang="en-US" dirty="0"/>
              <a:t>Role of Physiotherapist in Multidisciplinary Care</a:t>
            </a:r>
          </a:p>
          <a:p>
            <a:r>
              <a:rPr lang="en-US" dirty="0"/>
              <a:t>Advantages of Multidisciplinary Care</a:t>
            </a:r>
          </a:p>
          <a:p>
            <a:endParaRPr lang="en-US" dirty="0"/>
          </a:p>
        </p:txBody>
      </p:sp>
      <p:sp>
        <p:nvSpPr>
          <p:cNvPr id="4" name="Footer Placeholder 3">
            <a:extLst>
              <a:ext uri="{FF2B5EF4-FFF2-40B4-BE49-F238E27FC236}">
                <a16:creationId xmlns:a16="http://schemas.microsoft.com/office/drawing/2014/main" id="{2CDD22B3-F815-8349-99DB-ACC82BAB8C99}"/>
              </a:ext>
            </a:extLst>
          </p:cNvPr>
          <p:cNvSpPr>
            <a:spLocks noGrp="1"/>
          </p:cNvSpPr>
          <p:nvPr>
            <p:ph type="ftr" sz="quarter" idx="11"/>
          </p:nvPr>
        </p:nvSpPr>
        <p:spPr/>
        <p:txBody>
          <a:bodyPr/>
          <a:lstStyle/>
          <a:p>
            <a:r>
              <a:rPr lang="en-US"/>
              <a:t>Copyright PHYSIOREVIVE 2018, www.physiorevive.com</a:t>
            </a:r>
          </a:p>
        </p:txBody>
      </p:sp>
    </p:spTree>
    <p:extLst>
      <p:ext uri="{BB962C8B-B14F-4D97-AF65-F5344CB8AC3E}">
        <p14:creationId xmlns:p14="http://schemas.microsoft.com/office/powerpoint/2010/main" val="185527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A211-F08A-8146-BB2F-E3704C2799F2}"/>
              </a:ext>
            </a:extLst>
          </p:cNvPr>
          <p:cNvSpPr>
            <a:spLocks noGrp="1"/>
          </p:cNvSpPr>
          <p:nvPr>
            <p:ph type="title"/>
          </p:nvPr>
        </p:nvSpPr>
        <p:spPr/>
        <p:txBody>
          <a:bodyPr/>
          <a:lstStyle/>
          <a:p>
            <a:r>
              <a:rPr lang="en-US" b="1" dirty="0"/>
              <a:t>MULTIDISCIPLINARY CARE</a:t>
            </a:r>
          </a:p>
        </p:txBody>
      </p:sp>
      <p:pic>
        <p:nvPicPr>
          <p:cNvPr id="5" name="Content Placeholder 4">
            <a:extLst>
              <a:ext uri="{FF2B5EF4-FFF2-40B4-BE49-F238E27FC236}">
                <a16:creationId xmlns:a16="http://schemas.microsoft.com/office/drawing/2014/main" id="{48DA270E-9379-694A-95A5-D233C1B9F275}"/>
              </a:ext>
            </a:extLst>
          </p:cNvPr>
          <p:cNvPicPr>
            <a:picLocks noGrp="1" noChangeAspect="1"/>
          </p:cNvPicPr>
          <p:nvPr>
            <p:ph sz="quarter" idx="13"/>
          </p:nvPr>
        </p:nvPicPr>
        <p:blipFill>
          <a:blip r:embed="rId2"/>
          <a:stretch>
            <a:fillRect/>
          </a:stretch>
        </p:blipFill>
        <p:spPr>
          <a:xfrm>
            <a:off x="2922410" y="1922585"/>
            <a:ext cx="5693215" cy="3868615"/>
          </a:xfrm>
        </p:spPr>
      </p:pic>
      <p:sp>
        <p:nvSpPr>
          <p:cNvPr id="3" name="Footer Placeholder 2">
            <a:extLst>
              <a:ext uri="{FF2B5EF4-FFF2-40B4-BE49-F238E27FC236}">
                <a16:creationId xmlns:a16="http://schemas.microsoft.com/office/drawing/2014/main" id="{4198C3A1-EE8B-0646-B23D-84797023EA60}"/>
              </a:ext>
            </a:extLst>
          </p:cNvPr>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151900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F13C-D976-884B-B817-424225BB0FD4}"/>
              </a:ext>
            </a:extLst>
          </p:cNvPr>
          <p:cNvSpPr>
            <a:spLocks noGrp="1"/>
          </p:cNvSpPr>
          <p:nvPr>
            <p:ph type="title"/>
          </p:nvPr>
        </p:nvSpPr>
        <p:spPr/>
        <p:txBody>
          <a:bodyPr/>
          <a:lstStyle/>
          <a:p>
            <a:r>
              <a:rPr lang="en-US" b="1" dirty="0"/>
              <a:t>MULTIDISCIPLINARY CARE</a:t>
            </a:r>
          </a:p>
        </p:txBody>
      </p:sp>
      <p:sp>
        <p:nvSpPr>
          <p:cNvPr id="3" name="Content Placeholder 2">
            <a:extLst>
              <a:ext uri="{FF2B5EF4-FFF2-40B4-BE49-F238E27FC236}">
                <a16:creationId xmlns:a16="http://schemas.microsoft.com/office/drawing/2014/main" id="{3B826D0C-33D2-CB47-AC6C-9750DC61FBCC}"/>
              </a:ext>
            </a:extLst>
          </p:cNvPr>
          <p:cNvSpPr>
            <a:spLocks noGrp="1"/>
          </p:cNvSpPr>
          <p:nvPr>
            <p:ph sz="quarter" idx="13"/>
          </p:nvPr>
        </p:nvSpPr>
        <p:spPr/>
        <p:txBody>
          <a:bodyPr/>
          <a:lstStyle/>
          <a:p>
            <a:r>
              <a:rPr lang="en-US" dirty="0"/>
              <a:t>Patient’s Video</a:t>
            </a:r>
          </a:p>
        </p:txBody>
      </p:sp>
      <p:sp>
        <p:nvSpPr>
          <p:cNvPr id="4" name="Footer Placeholder 3">
            <a:extLst>
              <a:ext uri="{FF2B5EF4-FFF2-40B4-BE49-F238E27FC236}">
                <a16:creationId xmlns:a16="http://schemas.microsoft.com/office/drawing/2014/main" id="{8DD18531-68BB-9B4D-A6C1-B661BB2C683B}"/>
              </a:ext>
            </a:extLst>
          </p:cNvPr>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86753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0776-F4FF-3248-923E-0E107738EB01}"/>
              </a:ext>
            </a:extLst>
          </p:cNvPr>
          <p:cNvSpPr>
            <a:spLocks noGrp="1"/>
          </p:cNvSpPr>
          <p:nvPr>
            <p:ph type="title"/>
          </p:nvPr>
        </p:nvSpPr>
        <p:spPr>
          <a:xfrm>
            <a:off x="838200" y="328246"/>
            <a:ext cx="10515600" cy="1497379"/>
          </a:xfrm>
        </p:spPr>
        <p:txBody>
          <a:bodyPr>
            <a:normAutofit fontScale="90000"/>
          </a:bodyPr>
          <a:lstStyle/>
          <a:p>
            <a:r>
              <a:rPr lang="en-IN" b="1" dirty="0"/>
              <a:t>ROLE AND RESPONSIBILITIES OF PHYSIOTHERAPIST IN MULTIDISCIPLINARY TEAM</a:t>
            </a:r>
            <a:br>
              <a:rPr lang="en-IN" dirty="0"/>
            </a:br>
            <a:endParaRPr lang="en-US" dirty="0"/>
          </a:p>
        </p:txBody>
      </p:sp>
      <p:sp>
        <p:nvSpPr>
          <p:cNvPr id="3" name="Content Placeholder 2">
            <a:extLst>
              <a:ext uri="{FF2B5EF4-FFF2-40B4-BE49-F238E27FC236}">
                <a16:creationId xmlns:a16="http://schemas.microsoft.com/office/drawing/2014/main" id="{65F15EEE-C13F-9347-BAC3-CD014D77B567}"/>
              </a:ext>
            </a:extLst>
          </p:cNvPr>
          <p:cNvSpPr>
            <a:spLocks noGrp="1"/>
          </p:cNvSpPr>
          <p:nvPr>
            <p:ph idx="1"/>
          </p:nvPr>
        </p:nvSpPr>
        <p:spPr/>
        <p:txBody>
          <a:bodyPr/>
          <a:lstStyle/>
          <a:p>
            <a:r>
              <a:rPr lang="en-US" dirty="0"/>
              <a:t>Valuable members &amp; contributing through :</a:t>
            </a:r>
          </a:p>
          <a:p>
            <a:r>
              <a:rPr lang="en-US" dirty="0"/>
              <a:t> </a:t>
            </a:r>
            <a:r>
              <a:rPr lang="en-IN" dirty="0"/>
              <a:t>promotion</a:t>
            </a:r>
          </a:p>
          <a:p>
            <a:r>
              <a:rPr lang="en-IN" dirty="0"/>
              <a:t> prevention</a:t>
            </a:r>
          </a:p>
          <a:p>
            <a:r>
              <a:rPr lang="en-IN" dirty="0"/>
              <a:t> screening</a:t>
            </a:r>
          </a:p>
          <a:p>
            <a:r>
              <a:rPr lang="en-IN" dirty="0"/>
              <a:t>triage</a:t>
            </a:r>
          </a:p>
          <a:p>
            <a:r>
              <a:rPr lang="en-IN" dirty="0"/>
              <a:t>assessment and treatment activities</a:t>
            </a:r>
            <a:endParaRPr lang="en-US" dirty="0"/>
          </a:p>
        </p:txBody>
      </p:sp>
      <p:sp>
        <p:nvSpPr>
          <p:cNvPr id="4" name="Footer Placeholder 3">
            <a:extLst>
              <a:ext uri="{FF2B5EF4-FFF2-40B4-BE49-F238E27FC236}">
                <a16:creationId xmlns:a16="http://schemas.microsoft.com/office/drawing/2014/main" id="{64601734-8285-9245-95B2-5F9DC79C09FC}"/>
              </a:ext>
            </a:extLst>
          </p:cNvPr>
          <p:cNvSpPr>
            <a:spLocks noGrp="1"/>
          </p:cNvSpPr>
          <p:nvPr>
            <p:ph type="ftr" sz="quarter" idx="11"/>
          </p:nvPr>
        </p:nvSpPr>
        <p:spPr/>
        <p:txBody>
          <a:bodyPr/>
          <a:lstStyle/>
          <a:p>
            <a:r>
              <a:rPr lang="en-US"/>
              <a:t>Copyright PHYSIOREVIVE 2018, www.physiorevive.com</a:t>
            </a:r>
          </a:p>
        </p:txBody>
      </p:sp>
    </p:spTree>
    <p:extLst>
      <p:ext uri="{BB962C8B-B14F-4D97-AF65-F5344CB8AC3E}">
        <p14:creationId xmlns:p14="http://schemas.microsoft.com/office/powerpoint/2010/main" val="1221020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EA72-63C8-5746-AE75-A8A7D1458F22}"/>
              </a:ext>
            </a:extLst>
          </p:cNvPr>
          <p:cNvSpPr>
            <a:spLocks noGrp="1"/>
          </p:cNvSpPr>
          <p:nvPr>
            <p:ph type="title"/>
          </p:nvPr>
        </p:nvSpPr>
        <p:spPr/>
        <p:txBody>
          <a:bodyPr>
            <a:normAutofit fontScale="90000"/>
          </a:bodyPr>
          <a:lstStyle/>
          <a:p>
            <a:r>
              <a:rPr lang="en-IN" b="1" dirty="0"/>
              <a:t>ROLE AND RESPONSIBILITIES OF PHYSIOTHERAPIST IN MULTIDISCIPLINARY TEAM</a:t>
            </a:r>
            <a:endParaRPr lang="en-US" b="1" dirty="0"/>
          </a:p>
        </p:txBody>
      </p:sp>
      <p:sp>
        <p:nvSpPr>
          <p:cNvPr id="3" name="Content Placeholder 2">
            <a:extLst>
              <a:ext uri="{FF2B5EF4-FFF2-40B4-BE49-F238E27FC236}">
                <a16:creationId xmlns:a16="http://schemas.microsoft.com/office/drawing/2014/main" id="{873A8CD5-8768-1F4B-B8F1-489F6F9C7106}"/>
              </a:ext>
            </a:extLst>
          </p:cNvPr>
          <p:cNvSpPr>
            <a:spLocks noGrp="1"/>
          </p:cNvSpPr>
          <p:nvPr>
            <p:ph idx="1"/>
          </p:nvPr>
        </p:nvSpPr>
        <p:spPr/>
        <p:txBody>
          <a:bodyPr>
            <a:normAutofit lnSpcReduction="10000"/>
          </a:bodyPr>
          <a:lstStyle/>
          <a:p>
            <a:r>
              <a:rPr lang="en-IN" dirty="0"/>
              <a:t>Apart from the treatment of musculoskeletal conditions</a:t>
            </a:r>
          </a:p>
          <a:p>
            <a:r>
              <a:rPr lang="en-IN" dirty="0"/>
              <a:t>physiotherapists have a well-established role to play in the treatment and maintenance of chronic conditions such as:</a:t>
            </a:r>
          </a:p>
          <a:p>
            <a:r>
              <a:rPr lang="en-IN" dirty="0"/>
              <a:t>cardiovascular disease</a:t>
            </a:r>
          </a:p>
          <a:p>
            <a:r>
              <a:rPr lang="en-IN" dirty="0"/>
              <a:t> COPD (chronic obstructive pulmonary disease)</a:t>
            </a:r>
          </a:p>
          <a:p>
            <a:r>
              <a:rPr lang="en-IN" dirty="0"/>
              <a:t>Diabetes</a:t>
            </a:r>
          </a:p>
          <a:p>
            <a:r>
              <a:rPr lang="en-IN" dirty="0"/>
              <a:t>Osteoporosis</a:t>
            </a:r>
          </a:p>
          <a:p>
            <a:r>
              <a:rPr lang="en-IN" dirty="0"/>
              <a:t>Obesity</a:t>
            </a:r>
          </a:p>
          <a:p>
            <a:r>
              <a:rPr lang="en-IN" dirty="0"/>
              <a:t>Hypertension</a:t>
            </a:r>
            <a:endParaRPr lang="en-US" dirty="0"/>
          </a:p>
        </p:txBody>
      </p:sp>
      <p:sp>
        <p:nvSpPr>
          <p:cNvPr id="4" name="Footer Placeholder 3">
            <a:extLst>
              <a:ext uri="{FF2B5EF4-FFF2-40B4-BE49-F238E27FC236}">
                <a16:creationId xmlns:a16="http://schemas.microsoft.com/office/drawing/2014/main" id="{3EB41A61-E3CF-CF43-9D14-5C6F08A6976E}"/>
              </a:ext>
            </a:extLst>
          </p:cNvPr>
          <p:cNvSpPr>
            <a:spLocks noGrp="1"/>
          </p:cNvSpPr>
          <p:nvPr>
            <p:ph type="ftr" sz="quarter" idx="11"/>
          </p:nvPr>
        </p:nvSpPr>
        <p:spPr/>
        <p:txBody>
          <a:bodyPr/>
          <a:lstStyle/>
          <a:p>
            <a:r>
              <a:rPr lang="en-US"/>
              <a:t>Copyright PHYSIOREVIVE 2018, www.physiorevive.com</a:t>
            </a:r>
          </a:p>
        </p:txBody>
      </p:sp>
    </p:spTree>
    <p:extLst>
      <p:ext uri="{BB962C8B-B14F-4D97-AF65-F5344CB8AC3E}">
        <p14:creationId xmlns:p14="http://schemas.microsoft.com/office/powerpoint/2010/main" val="25960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92CE-29FB-1C4C-8446-6E656621C388}"/>
              </a:ext>
            </a:extLst>
          </p:cNvPr>
          <p:cNvSpPr>
            <a:spLocks noGrp="1"/>
          </p:cNvSpPr>
          <p:nvPr>
            <p:ph type="title"/>
          </p:nvPr>
        </p:nvSpPr>
        <p:spPr/>
        <p:txBody>
          <a:bodyPr>
            <a:normAutofit fontScale="90000"/>
          </a:bodyPr>
          <a:lstStyle/>
          <a:p>
            <a:r>
              <a:rPr lang="en-IN" b="1" dirty="0"/>
              <a:t>ROLE AND RESPONSIBILITIES OF PHYSIOTHERAPIST IN MULTIDISCIPLINARY TEAM</a:t>
            </a:r>
            <a:endParaRPr lang="en-US" b="1" dirty="0"/>
          </a:p>
        </p:txBody>
      </p:sp>
      <p:sp>
        <p:nvSpPr>
          <p:cNvPr id="3" name="Content Placeholder 2">
            <a:extLst>
              <a:ext uri="{FF2B5EF4-FFF2-40B4-BE49-F238E27FC236}">
                <a16:creationId xmlns:a16="http://schemas.microsoft.com/office/drawing/2014/main" id="{16B343D2-FBCB-B14F-8726-796EFD0BA14C}"/>
              </a:ext>
            </a:extLst>
          </p:cNvPr>
          <p:cNvSpPr>
            <a:spLocks noGrp="1"/>
          </p:cNvSpPr>
          <p:nvPr>
            <p:ph idx="1"/>
          </p:nvPr>
        </p:nvSpPr>
        <p:spPr/>
        <p:txBody>
          <a:bodyPr/>
          <a:lstStyle/>
          <a:p>
            <a:r>
              <a:rPr lang="en-IN" dirty="0"/>
              <a:t>Broadly speaking, a physiotherapists roles, always rooted in restoring or developing healthy and functional mobility, involve</a:t>
            </a:r>
            <a:endParaRPr lang="en-US" dirty="0"/>
          </a:p>
          <a:p>
            <a:r>
              <a:rPr lang="en-US" dirty="0"/>
              <a:t>Evaluation</a:t>
            </a:r>
          </a:p>
          <a:p>
            <a:r>
              <a:rPr lang="en-IN" dirty="0"/>
              <a:t>Using a Behavioural therapy approach help restore physical activities and improve the quality of life of patients</a:t>
            </a:r>
          </a:p>
          <a:p>
            <a:r>
              <a:rPr lang="en-IN" dirty="0"/>
              <a:t>Evaluating patient's home environment and improving its accessibility and suitability for him/her and his/her condition</a:t>
            </a:r>
          </a:p>
          <a:p>
            <a:endParaRPr lang="en-US" dirty="0"/>
          </a:p>
        </p:txBody>
      </p:sp>
      <p:sp>
        <p:nvSpPr>
          <p:cNvPr id="4" name="Footer Placeholder 3">
            <a:extLst>
              <a:ext uri="{FF2B5EF4-FFF2-40B4-BE49-F238E27FC236}">
                <a16:creationId xmlns:a16="http://schemas.microsoft.com/office/drawing/2014/main" id="{5B0B1BFB-2104-3245-98BC-181CE771F165}"/>
              </a:ext>
            </a:extLst>
          </p:cNvPr>
          <p:cNvSpPr>
            <a:spLocks noGrp="1"/>
          </p:cNvSpPr>
          <p:nvPr>
            <p:ph type="ftr" sz="quarter" idx="11"/>
          </p:nvPr>
        </p:nvSpPr>
        <p:spPr/>
        <p:txBody>
          <a:bodyPr/>
          <a:lstStyle/>
          <a:p>
            <a:r>
              <a:rPr lang="en-US"/>
              <a:t>Copyright PHYSIOREVIVE 2018, www.physiorevive.com</a:t>
            </a:r>
          </a:p>
        </p:txBody>
      </p:sp>
    </p:spTree>
    <p:extLst>
      <p:ext uri="{BB962C8B-B14F-4D97-AF65-F5344CB8AC3E}">
        <p14:creationId xmlns:p14="http://schemas.microsoft.com/office/powerpoint/2010/main" val="159587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92CE-29FB-1C4C-8446-6E656621C388}"/>
              </a:ext>
            </a:extLst>
          </p:cNvPr>
          <p:cNvSpPr>
            <a:spLocks noGrp="1"/>
          </p:cNvSpPr>
          <p:nvPr>
            <p:ph type="title"/>
          </p:nvPr>
        </p:nvSpPr>
        <p:spPr/>
        <p:txBody>
          <a:bodyPr>
            <a:normAutofit fontScale="90000"/>
          </a:bodyPr>
          <a:lstStyle/>
          <a:p>
            <a:r>
              <a:rPr lang="en-IN" b="1" dirty="0"/>
              <a:t>ROLE AND RESPONSIBILITIES OF PHYSIOTHERAPIST IN MULTIDISCIPLINARY TEAM</a:t>
            </a:r>
            <a:endParaRPr lang="en-US" b="1" dirty="0"/>
          </a:p>
        </p:txBody>
      </p:sp>
      <p:pic>
        <p:nvPicPr>
          <p:cNvPr id="6" name="Content Placeholder 5">
            <a:extLst>
              <a:ext uri="{FF2B5EF4-FFF2-40B4-BE49-F238E27FC236}">
                <a16:creationId xmlns:a16="http://schemas.microsoft.com/office/drawing/2014/main" id="{9912C7C9-3539-A244-A2AE-3249AD2D7FB1}"/>
              </a:ext>
            </a:extLst>
          </p:cNvPr>
          <p:cNvPicPr>
            <a:picLocks noGrp="1" noChangeAspect="1"/>
          </p:cNvPicPr>
          <p:nvPr>
            <p:ph idx="1"/>
          </p:nvPr>
        </p:nvPicPr>
        <p:blipFill>
          <a:blip r:embed="rId2"/>
          <a:stretch>
            <a:fillRect/>
          </a:stretch>
        </p:blipFill>
        <p:spPr>
          <a:xfrm>
            <a:off x="4767386" y="1886745"/>
            <a:ext cx="3206948" cy="2153236"/>
          </a:xfrm>
        </p:spPr>
      </p:pic>
      <p:sp>
        <p:nvSpPr>
          <p:cNvPr id="4" name="Footer Placeholder 3">
            <a:extLst>
              <a:ext uri="{FF2B5EF4-FFF2-40B4-BE49-F238E27FC236}">
                <a16:creationId xmlns:a16="http://schemas.microsoft.com/office/drawing/2014/main" id="{5B0B1BFB-2104-3245-98BC-181CE771F165}"/>
              </a:ext>
            </a:extLst>
          </p:cNvPr>
          <p:cNvSpPr>
            <a:spLocks noGrp="1"/>
          </p:cNvSpPr>
          <p:nvPr>
            <p:ph type="ftr" sz="quarter" idx="11"/>
          </p:nvPr>
        </p:nvSpPr>
        <p:spPr/>
        <p:txBody>
          <a:bodyPr/>
          <a:lstStyle/>
          <a:p>
            <a:r>
              <a:rPr lang="en-US"/>
              <a:t>Copyright PHYSIOREVIVE 2018, www.physiorevive.com</a:t>
            </a:r>
          </a:p>
        </p:txBody>
      </p:sp>
      <p:pic>
        <p:nvPicPr>
          <p:cNvPr id="8" name="Picture 7">
            <a:extLst>
              <a:ext uri="{FF2B5EF4-FFF2-40B4-BE49-F238E27FC236}">
                <a16:creationId xmlns:a16="http://schemas.microsoft.com/office/drawing/2014/main" id="{59C71445-42EE-D847-805F-7A23383C4DC0}"/>
              </a:ext>
            </a:extLst>
          </p:cNvPr>
          <p:cNvPicPr>
            <a:picLocks noChangeAspect="1"/>
          </p:cNvPicPr>
          <p:nvPr/>
        </p:nvPicPr>
        <p:blipFill>
          <a:blip r:embed="rId3"/>
          <a:stretch>
            <a:fillRect/>
          </a:stretch>
        </p:blipFill>
        <p:spPr>
          <a:xfrm>
            <a:off x="485531" y="1886744"/>
            <a:ext cx="3553069" cy="2218493"/>
          </a:xfrm>
          <a:prstGeom prst="rect">
            <a:avLst/>
          </a:prstGeom>
        </p:spPr>
      </p:pic>
      <p:pic>
        <p:nvPicPr>
          <p:cNvPr id="10" name="Picture 9">
            <a:extLst>
              <a:ext uri="{FF2B5EF4-FFF2-40B4-BE49-F238E27FC236}">
                <a16:creationId xmlns:a16="http://schemas.microsoft.com/office/drawing/2014/main" id="{1BB7B187-F3D1-104C-8030-82A7A6FB5FE9}"/>
              </a:ext>
            </a:extLst>
          </p:cNvPr>
          <p:cNvPicPr>
            <a:picLocks noChangeAspect="1"/>
          </p:cNvPicPr>
          <p:nvPr/>
        </p:nvPicPr>
        <p:blipFill>
          <a:blip r:embed="rId4"/>
          <a:stretch>
            <a:fillRect/>
          </a:stretch>
        </p:blipFill>
        <p:spPr>
          <a:xfrm>
            <a:off x="8593015" y="1886744"/>
            <a:ext cx="3270738" cy="2153236"/>
          </a:xfrm>
          <a:prstGeom prst="rect">
            <a:avLst/>
          </a:prstGeom>
        </p:spPr>
      </p:pic>
      <p:pic>
        <p:nvPicPr>
          <p:cNvPr id="12" name="Picture 11">
            <a:extLst>
              <a:ext uri="{FF2B5EF4-FFF2-40B4-BE49-F238E27FC236}">
                <a16:creationId xmlns:a16="http://schemas.microsoft.com/office/drawing/2014/main" id="{E8543888-0AC7-DE44-AF97-5B9B55A520A0}"/>
              </a:ext>
            </a:extLst>
          </p:cNvPr>
          <p:cNvPicPr>
            <a:picLocks noChangeAspect="1"/>
          </p:cNvPicPr>
          <p:nvPr/>
        </p:nvPicPr>
        <p:blipFill>
          <a:blip r:embed="rId5"/>
          <a:stretch>
            <a:fillRect/>
          </a:stretch>
        </p:blipFill>
        <p:spPr>
          <a:xfrm>
            <a:off x="636182" y="4283075"/>
            <a:ext cx="2974526" cy="2131744"/>
          </a:xfrm>
          <a:prstGeom prst="rect">
            <a:avLst/>
          </a:prstGeom>
        </p:spPr>
      </p:pic>
      <p:pic>
        <p:nvPicPr>
          <p:cNvPr id="14" name="Picture 13">
            <a:extLst>
              <a:ext uri="{FF2B5EF4-FFF2-40B4-BE49-F238E27FC236}">
                <a16:creationId xmlns:a16="http://schemas.microsoft.com/office/drawing/2014/main" id="{ABE05675-7D9F-7149-AD6A-6C2B6163FB94}"/>
              </a:ext>
            </a:extLst>
          </p:cNvPr>
          <p:cNvPicPr>
            <a:picLocks noChangeAspect="1"/>
          </p:cNvPicPr>
          <p:nvPr/>
        </p:nvPicPr>
        <p:blipFill>
          <a:blip r:embed="rId6"/>
          <a:stretch>
            <a:fillRect/>
          </a:stretch>
        </p:blipFill>
        <p:spPr>
          <a:xfrm>
            <a:off x="5308822" y="4253486"/>
            <a:ext cx="2124075" cy="2124075"/>
          </a:xfrm>
          <a:prstGeom prst="rect">
            <a:avLst/>
          </a:prstGeom>
        </p:spPr>
      </p:pic>
      <p:pic>
        <p:nvPicPr>
          <p:cNvPr id="16" name="Picture 15">
            <a:extLst>
              <a:ext uri="{FF2B5EF4-FFF2-40B4-BE49-F238E27FC236}">
                <a16:creationId xmlns:a16="http://schemas.microsoft.com/office/drawing/2014/main" id="{AE278811-0E8D-0048-A2CE-6AD28545BF6E}"/>
              </a:ext>
            </a:extLst>
          </p:cNvPr>
          <p:cNvPicPr>
            <a:picLocks noChangeAspect="1"/>
          </p:cNvPicPr>
          <p:nvPr/>
        </p:nvPicPr>
        <p:blipFill>
          <a:blip r:embed="rId7"/>
          <a:stretch>
            <a:fillRect/>
          </a:stretch>
        </p:blipFill>
        <p:spPr>
          <a:xfrm>
            <a:off x="8593015" y="4461070"/>
            <a:ext cx="3038055" cy="1708906"/>
          </a:xfrm>
          <a:prstGeom prst="rect">
            <a:avLst/>
          </a:prstGeom>
        </p:spPr>
      </p:pic>
    </p:spTree>
    <p:extLst>
      <p:ext uri="{BB962C8B-B14F-4D97-AF65-F5344CB8AC3E}">
        <p14:creationId xmlns:p14="http://schemas.microsoft.com/office/powerpoint/2010/main" val="322964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197E-AB67-E74B-BDE1-B292E028B048}"/>
              </a:ext>
            </a:extLst>
          </p:cNvPr>
          <p:cNvSpPr>
            <a:spLocks noGrp="1"/>
          </p:cNvSpPr>
          <p:nvPr>
            <p:ph type="title"/>
          </p:nvPr>
        </p:nvSpPr>
        <p:spPr/>
        <p:txBody>
          <a:bodyPr/>
          <a:lstStyle/>
          <a:p>
            <a:r>
              <a:rPr lang="en-US" b="1" dirty="0"/>
              <a:t>ADVANTAGES OF </a:t>
            </a:r>
            <a:r>
              <a:rPr lang="en-IN" b="1" dirty="0"/>
              <a:t>MULTIDISCIPLINARY CARE</a:t>
            </a:r>
            <a:endParaRPr lang="en-US" b="1" dirty="0"/>
          </a:p>
        </p:txBody>
      </p:sp>
      <p:sp>
        <p:nvSpPr>
          <p:cNvPr id="3" name="Content Placeholder 2">
            <a:extLst>
              <a:ext uri="{FF2B5EF4-FFF2-40B4-BE49-F238E27FC236}">
                <a16:creationId xmlns:a16="http://schemas.microsoft.com/office/drawing/2014/main" id="{2A25D18D-96AA-A34D-A23B-9024F857A6FE}"/>
              </a:ext>
            </a:extLst>
          </p:cNvPr>
          <p:cNvSpPr>
            <a:spLocks noGrp="1"/>
          </p:cNvSpPr>
          <p:nvPr>
            <p:ph idx="1"/>
          </p:nvPr>
        </p:nvSpPr>
        <p:spPr/>
        <p:txBody>
          <a:bodyPr/>
          <a:lstStyle/>
          <a:p>
            <a:r>
              <a:rPr lang="en-US" dirty="0"/>
              <a:t>Clinically Effective</a:t>
            </a:r>
          </a:p>
          <a:p>
            <a:r>
              <a:rPr lang="en-US" dirty="0"/>
              <a:t>Cost Efficient</a:t>
            </a:r>
          </a:p>
          <a:p>
            <a:r>
              <a:rPr lang="en-US" dirty="0"/>
              <a:t>Confidence</a:t>
            </a:r>
          </a:p>
          <a:p>
            <a:r>
              <a:rPr lang="en-US" dirty="0"/>
              <a:t>Compliance</a:t>
            </a:r>
          </a:p>
          <a:p>
            <a:endParaRPr lang="en-US" dirty="0"/>
          </a:p>
        </p:txBody>
      </p:sp>
      <p:sp>
        <p:nvSpPr>
          <p:cNvPr id="4" name="Footer Placeholder 3">
            <a:extLst>
              <a:ext uri="{FF2B5EF4-FFF2-40B4-BE49-F238E27FC236}">
                <a16:creationId xmlns:a16="http://schemas.microsoft.com/office/drawing/2014/main" id="{347A5CD3-FFDC-3840-BF91-AAA27A7716C0}"/>
              </a:ext>
            </a:extLst>
          </p:cNvPr>
          <p:cNvSpPr>
            <a:spLocks noGrp="1"/>
          </p:cNvSpPr>
          <p:nvPr>
            <p:ph type="ftr" sz="quarter" idx="11"/>
          </p:nvPr>
        </p:nvSpPr>
        <p:spPr/>
        <p:txBody>
          <a:bodyPr/>
          <a:lstStyle/>
          <a:p>
            <a:r>
              <a:rPr lang="en-US"/>
              <a:t>Copyright PHYSIOREVIVE 2018, www.physiorevive.com</a:t>
            </a:r>
          </a:p>
        </p:txBody>
      </p:sp>
    </p:spTree>
    <p:extLst>
      <p:ext uri="{BB962C8B-B14F-4D97-AF65-F5344CB8AC3E}">
        <p14:creationId xmlns:p14="http://schemas.microsoft.com/office/powerpoint/2010/main" val="1105483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197E-AB67-E74B-BDE1-B292E028B048}"/>
              </a:ext>
            </a:extLst>
          </p:cNvPr>
          <p:cNvSpPr>
            <a:spLocks noGrp="1"/>
          </p:cNvSpPr>
          <p:nvPr>
            <p:ph type="title"/>
          </p:nvPr>
        </p:nvSpPr>
        <p:spPr/>
        <p:txBody>
          <a:bodyPr/>
          <a:lstStyle/>
          <a:p>
            <a:r>
              <a:rPr lang="en-US" b="1" dirty="0"/>
              <a:t>ADVANTAGES OF </a:t>
            </a:r>
            <a:r>
              <a:rPr lang="en-IN" b="1" dirty="0"/>
              <a:t>MULTIDISCIPLINARY CARE</a:t>
            </a:r>
            <a:endParaRPr lang="en-US" b="1" dirty="0"/>
          </a:p>
        </p:txBody>
      </p:sp>
      <p:sp>
        <p:nvSpPr>
          <p:cNvPr id="3" name="Content Placeholder 2">
            <a:extLst>
              <a:ext uri="{FF2B5EF4-FFF2-40B4-BE49-F238E27FC236}">
                <a16:creationId xmlns:a16="http://schemas.microsoft.com/office/drawing/2014/main" id="{2A25D18D-96AA-A34D-A23B-9024F857A6FE}"/>
              </a:ext>
            </a:extLst>
          </p:cNvPr>
          <p:cNvSpPr>
            <a:spLocks noGrp="1"/>
          </p:cNvSpPr>
          <p:nvPr>
            <p:ph idx="1"/>
          </p:nvPr>
        </p:nvSpPr>
        <p:spPr/>
        <p:txBody>
          <a:bodyPr>
            <a:normAutofit lnSpcReduction="10000"/>
          </a:bodyPr>
          <a:lstStyle/>
          <a:p>
            <a:r>
              <a:rPr lang="en-IN" dirty="0"/>
              <a:t>Allows a multidimensional diagnosis of condition</a:t>
            </a:r>
          </a:p>
          <a:p>
            <a:r>
              <a:rPr lang="en-IN" dirty="0"/>
              <a:t>Avoids duplication of investigation </a:t>
            </a:r>
          </a:p>
          <a:p>
            <a:r>
              <a:rPr lang="en-IN" dirty="0"/>
              <a:t>Facilitates early and accurate diagnosis (if waiting times are short) </a:t>
            </a:r>
          </a:p>
          <a:p>
            <a:r>
              <a:rPr lang="en-IN" dirty="0"/>
              <a:t>Aids rapid initiation of treatment following diagnosis </a:t>
            </a:r>
          </a:p>
          <a:p>
            <a:r>
              <a:rPr lang="en-IN" dirty="0"/>
              <a:t>Ensures the availability of a wide array of treatment options (pharmacological and nonpharmacological) </a:t>
            </a:r>
          </a:p>
          <a:p>
            <a:r>
              <a:rPr lang="en-IN" dirty="0"/>
              <a:t>Treatment plans are individualised </a:t>
            </a:r>
          </a:p>
          <a:p>
            <a:r>
              <a:rPr lang="en-IN" dirty="0"/>
              <a:t>Care is delivered in a programmed and coordinated manner </a:t>
            </a:r>
          </a:p>
          <a:p>
            <a:r>
              <a:rPr lang="en-IN" dirty="0"/>
              <a:t>Provides continuity of interaction and care </a:t>
            </a:r>
          </a:p>
          <a:p>
            <a:endParaRPr lang="en-US" dirty="0"/>
          </a:p>
        </p:txBody>
      </p:sp>
      <p:sp>
        <p:nvSpPr>
          <p:cNvPr id="4" name="Footer Placeholder 3">
            <a:extLst>
              <a:ext uri="{FF2B5EF4-FFF2-40B4-BE49-F238E27FC236}">
                <a16:creationId xmlns:a16="http://schemas.microsoft.com/office/drawing/2014/main" id="{E689EE5C-C80E-B240-84E0-18746D33916D}"/>
              </a:ext>
            </a:extLst>
          </p:cNvPr>
          <p:cNvSpPr>
            <a:spLocks noGrp="1"/>
          </p:cNvSpPr>
          <p:nvPr>
            <p:ph type="ftr" sz="quarter" idx="11"/>
          </p:nvPr>
        </p:nvSpPr>
        <p:spPr/>
        <p:txBody>
          <a:bodyPr/>
          <a:lstStyle/>
          <a:p>
            <a:r>
              <a:rPr lang="en-US"/>
              <a:t>Copyright PHYSIOREVIVE 2018, www.physiorevive.com</a:t>
            </a:r>
          </a:p>
        </p:txBody>
      </p:sp>
    </p:spTree>
    <p:extLst>
      <p:ext uri="{BB962C8B-B14F-4D97-AF65-F5344CB8AC3E}">
        <p14:creationId xmlns:p14="http://schemas.microsoft.com/office/powerpoint/2010/main" val="1244464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197E-AB67-E74B-BDE1-B292E028B048}"/>
              </a:ext>
            </a:extLst>
          </p:cNvPr>
          <p:cNvSpPr>
            <a:spLocks noGrp="1"/>
          </p:cNvSpPr>
          <p:nvPr>
            <p:ph type="title"/>
          </p:nvPr>
        </p:nvSpPr>
        <p:spPr/>
        <p:txBody>
          <a:bodyPr/>
          <a:lstStyle/>
          <a:p>
            <a:r>
              <a:rPr lang="en-US" b="1" dirty="0"/>
              <a:t>ADVANTAGES OF </a:t>
            </a:r>
            <a:r>
              <a:rPr lang="en-IN" b="1" dirty="0"/>
              <a:t>MULTIDISCIPLINARY CARE</a:t>
            </a:r>
            <a:endParaRPr lang="en-US" b="1" dirty="0"/>
          </a:p>
        </p:txBody>
      </p:sp>
      <p:sp>
        <p:nvSpPr>
          <p:cNvPr id="3" name="Content Placeholder 2">
            <a:extLst>
              <a:ext uri="{FF2B5EF4-FFF2-40B4-BE49-F238E27FC236}">
                <a16:creationId xmlns:a16="http://schemas.microsoft.com/office/drawing/2014/main" id="{2A25D18D-96AA-A34D-A23B-9024F857A6FE}"/>
              </a:ext>
            </a:extLst>
          </p:cNvPr>
          <p:cNvSpPr>
            <a:spLocks noGrp="1"/>
          </p:cNvSpPr>
          <p:nvPr>
            <p:ph idx="1"/>
          </p:nvPr>
        </p:nvSpPr>
        <p:spPr/>
        <p:txBody>
          <a:bodyPr>
            <a:normAutofit/>
          </a:bodyPr>
          <a:lstStyle/>
          <a:p>
            <a:pPr algn="just"/>
            <a:r>
              <a:rPr lang="en-IN" dirty="0"/>
              <a:t>Treatment offered is up-to-date, evidence based and safe </a:t>
            </a:r>
          </a:p>
          <a:p>
            <a:pPr algn="just"/>
            <a:r>
              <a:rPr lang="en-IN" dirty="0"/>
              <a:t>Treatment failure can be recognised at the earlier stage</a:t>
            </a:r>
          </a:p>
          <a:p>
            <a:pPr algn="just"/>
            <a:r>
              <a:rPr lang="en-IN" dirty="0"/>
              <a:t>Faster return to work </a:t>
            </a:r>
          </a:p>
          <a:p>
            <a:pPr algn="just"/>
            <a:r>
              <a:rPr lang="en-IN" dirty="0"/>
              <a:t>Patients can have greater confidence in their treatment plan knowing that it has been developed by collaboration between different specialities </a:t>
            </a:r>
          </a:p>
          <a:p>
            <a:pPr algn="just"/>
            <a:r>
              <a:rPr lang="en-IN" dirty="0"/>
              <a:t>Patients have the opportunity to discuss treatment options and ask questions of the different specialists involved in their care </a:t>
            </a:r>
          </a:p>
          <a:p>
            <a:pPr algn="just"/>
            <a:r>
              <a:rPr lang="en-IN" dirty="0"/>
              <a:t>Improved interdisciplinary knowledge</a:t>
            </a:r>
          </a:p>
          <a:p>
            <a:endParaRPr lang="en-US" dirty="0"/>
          </a:p>
        </p:txBody>
      </p:sp>
      <p:sp>
        <p:nvSpPr>
          <p:cNvPr id="4" name="Footer Placeholder 3">
            <a:extLst>
              <a:ext uri="{FF2B5EF4-FFF2-40B4-BE49-F238E27FC236}">
                <a16:creationId xmlns:a16="http://schemas.microsoft.com/office/drawing/2014/main" id="{F2337F29-71F6-554C-B444-09AAE6F3270D}"/>
              </a:ext>
            </a:extLst>
          </p:cNvPr>
          <p:cNvSpPr>
            <a:spLocks noGrp="1"/>
          </p:cNvSpPr>
          <p:nvPr>
            <p:ph type="ftr" sz="quarter" idx="11"/>
          </p:nvPr>
        </p:nvSpPr>
        <p:spPr/>
        <p:txBody>
          <a:bodyPr/>
          <a:lstStyle/>
          <a:p>
            <a:r>
              <a:rPr lang="en-US"/>
              <a:t>Copyright PHYSIOREVIVE 2018, www.physiorevive.com</a:t>
            </a:r>
          </a:p>
        </p:txBody>
      </p:sp>
    </p:spTree>
    <p:extLst>
      <p:ext uri="{BB962C8B-B14F-4D97-AF65-F5344CB8AC3E}">
        <p14:creationId xmlns:p14="http://schemas.microsoft.com/office/powerpoint/2010/main" val="3819551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197E-AB67-E74B-BDE1-B292E028B048}"/>
              </a:ext>
            </a:extLst>
          </p:cNvPr>
          <p:cNvSpPr>
            <a:spLocks noGrp="1"/>
          </p:cNvSpPr>
          <p:nvPr>
            <p:ph type="title"/>
          </p:nvPr>
        </p:nvSpPr>
        <p:spPr/>
        <p:txBody>
          <a:bodyPr/>
          <a:lstStyle/>
          <a:p>
            <a:r>
              <a:rPr lang="en-IN" b="1" dirty="0"/>
              <a:t>MULTIDISCIPLINARY CARE</a:t>
            </a:r>
            <a:endParaRPr lang="en-US" b="1" dirty="0"/>
          </a:p>
        </p:txBody>
      </p:sp>
      <p:sp>
        <p:nvSpPr>
          <p:cNvPr id="3" name="Content Placeholder 2">
            <a:extLst>
              <a:ext uri="{FF2B5EF4-FFF2-40B4-BE49-F238E27FC236}">
                <a16:creationId xmlns:a16="http://schemas.microsoft.com/office/drawing/2014/main" id="{2A25D18D-96AA-A34D-A23B-9024F857A6FE}"/>
              </a:ext>
            </a:extLst>
          </p:cNvPr>
          <p:cNvSpPr>
            <a:spLocks noGrp="1"/>
          </p:cNvSpPr>
          <p:nvPr>
            <p:ph idx="1"/>
          </p:nvPr>
        </p:nvSpPr>
        <p:spPr/>
        <p:txBody>
          <a:bodyPr>
            <a:normAutofit/>
          </a:bodyPr>
          <a:lstStyle/>
          <a:p>
            <a:r>
              <a:rPr lang="en-US" dirty="0"/>
              <a:t>It’s an approach to achieve good outcome &amp; Physiotherapist has a definite role to play just like any other Health care Professionals in the team.</a:t>
            </a:r>
          </a:p>
        </p:txBody>
      </p:sp>
      <p:sp>
        <p:nvSpPr>
          <p:cNvPr id="4" name="Footer Placeholder 3">
            <a:extLst>
              <a:ext uri="{FF2B5EF4-FFF2-40B4-BE49-F238E27FC236}">
                <a16:creationId xmlns:a16="http://schemas.microsoft.com/office/drawing/2014/main" id="{49861DDA-69A3-1E41-9221-8A71FD1768F3}"/>
              </a:ext>
            </a:extLst>
          </p:cNvPr>
          <p:cNvSpPr>
            <a:spLocks noGrp="1"/>
          </p:cNvSpPr>
          <p:nvPr>
            <p:ph type="ftr" sz="quarter" idx="11"/>
          </p:nvPr>
        </p:nvSpPr>
        <p:spPr/>
        <p:txBody>
          <a:bodyPr/>
          <a:lstStyle/>
          <a:p>
            <a:r>
              <a:rPr lang="en-US"/>
              <a:t>Copyright PHYSIOREVIVE 2018, www.physiorevive.com</a:t>
            </a:r>
          </a:p>
        </p:txBody>
      </p:sp>
      <p:pic>
        <p:nvPicPr>
          <p:cNvPr id="6" name="Picture 5">
            <a:extLst>
              <a:ext uri="{FF2B5EF4-FFF2-40B4-BE49-F238E27FC236}">
                <a16:creationId xmlns:a16="http://schemas.microsoft.com/office/drawing/2014/main" id="{1D11E68D-0A62-504B-B328-AAC444C0C52B}"/>
              </a:ext>
            </a:extLst>
          </p:cNvPr>
          <p:cNvPicPr>
            <a:picLocks noChangeAspect="1"/>
          </p:cNvPicPr>
          <p:nvPr/>
        </p:nvPicPr>
        <p:blipFill>
          <a:blip r:embed="rId2"/>
          <a:stretch>
            <a:fillRect/>
          </a:stretch>
        </p:blipFill>
        <p:spPr>
          <a:xfrm>
            <a:off x="2528277" y="3611379"/>
            <a:ext cx="6170246" cy="2132127"/>
          </a:xfrm>
          <a:prstGeom prst="rect">
            <a:avLst/>
          </a:prstGeom>
        </p:spPr>
      </p:pic>
    </p:spTree>
    <p:extLst>
      <p:ext uri="{BB962C8B-B14F-4D97-AF65-F5344CB8AC3E}">
        <p14:creationId xmlns:p14="http://schemas.microsoft.com/office/powerpoint/2010/main" val="376698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b="1" dirty="0"/>
              <a:t>PHYSIOTHERAPY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984" y="1455628"/>
            <a:ext cx="5172975" cy="23397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862" y="1302791"/>
            <a:ext cx="3113011" cy="28468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494" y="4377699"/>
            <a:ext cx="4508500" cy="1803400"/>
          </a:xfrm>
          <a:prstGeom prst="rect">
            <a:avLst/>
          </a:prstGeom>
        </p:spPr>
      </p:pic>
      <p:pic>
        <p:nvPicPr>
          <p:cNvPr id="9" name="Content Placeholder 8"/>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1440309" y="4114364"/>
            <a:ext cx="3581400" cy="2273300"/>
          </a:xfrm>
        </p:spPr>
      </p:pic>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3713464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C2E4-0BFB-D940-8857-16D256600C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7FFD7C-68BC-6D48-93C5-6FCD5FFEA9D2}"/>
              </a:ext>
            </a:extLst>
          </p:cNvPr>
          <p:cNvSpPr>
            <a:spLocks noGrp="1"/>
          </p:cNvSpPr>
          <p:nvPr>
            <p:ph idx="1"/>
          </p:nvPr>
        </p:nvSpPr>
        <p:spPr/>
        <p:txBody>
          <a:bodyPr>
            <a:normAutofit/>
          </a:bodyPr>
          <a:lstStyle/>
          <a:p>
            <a:r>
              <a:rPr lang="en-US" sz="8000" dirty="0"/>
              <a:t>THANKS</a:t>
            </a:r>
          </a:p>
          <a:p>
            <a:endParaRPr lang="en-US" sz="8000" dirty="0"/>
          </a:p>
          <a:p>
            <a:r>
              <a:rPr lang="en-US" sz="2000" dirty="0"/>
              <a:t>Email: </a:t>
            </a:r>
            <a:r>
              <a:rPr lang="en-US" sz="2000" dirty="0">
                <a:hlinkClick r:id="rId2"/>
              </a:rPr>
              <a:t>physiorevive@gmail.com</a:t>
            </a:r>
            <a:endParaRPr lang="en-US" sz="2000" dirty="0"/>
          </a:p>
          <a:p>
            <a:r>
              <a:rPr lang="en-US" sz="2000" dirty="0"/>
              <a:t>+91 9810 227 127</a:t>
            </a:r>
          </a:p>
          <a:p>
            <a:endParaRPr lang="en-US" sz="2000" dirty="0"/>
          </a:p>
        </p:txBody>
      </p:sp>
      <p:sp>
        <p:nvSpPr>
          <p:cNvPr id="4" name="Footer Placeholder 3">
            <a:extLst>
              <a:ext uri="{FF2B5EF4-FFF2-40B4-BE49-F238E27FC236}">
                <a16:creationId xmlns:a16="http://schemas.microsoft.com/office/drawing/2014/main" id="{225D304E-C86C-1B4F-8336-0E5999FEFABE}"/>
              </a:ext>
            </a:extLst>
          </p:cNvPr>
          <p:cNvSpPr>
            <a:spLocks noGrp="1"/>
          </p:cNvSpPr>
          <p:nvPr>
            <p:ph type="ftr" sz="quarter" idx="11"/>
          </p:nvPr>
        </p:nvSpPr>
        <p:spPr/>
        <p:txBody>
          <a:bodyPr/>
          <a:lstStyle/>
          <a:p>
            <a:r>
              <a:rPr lang="en-US"/>
              <a:t>Copyright PHYSIOREVIVE 2018, www.physiorevive.com</a:t>
            </a:r>
          </a:p>
        </p:txBody>
      </p:sp>
    </p:spTree>
    <p:extLst>
      <p:ext uri="{BB962C8B-B14F-4D97-AF65-F5344CB8AC3E}">
        <p14:creationId xmlns:p14="http://schemas.microsoft.com/office/powerpoint/2010/main" val="138149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E967-D0FE-3840-8721-DDC7D6C67A61}"/>
              </a:ext>
            </a:extLst>
          </p:cNvPr>
          <p:cNvSpPr>
            <a:spLocks noGrp="1"/>
          </p:cNvSpPr>
          <p:nvPr>
            <p:ph type="title"/>
          </p:nvPr>
        </p:nvSpPr>
        <p:spPr/>
        <p:txBody>
          <a:bodyPr/>
          <a:lstStyle/>
          <a:p>
            <a:r>
              <a:rPr lang="en-US" b="1" dirty="0"/>
              <a:t>DEFINITION OF PHYSIOTHERAPY</a:t>
            </a:r>
          </a:p>
        </p:txBody>
      </p:sp>
      <p:sp>
        <p:nvSpPr>
          <p:cNvPr id="3" name="Content Placeholder 2">
            <a:extLst>
              <a:ext uri="{FF2B5EF4-FFF2-40B4-BE49-F238E27FC236}">
                <a16:creationId xmlns:a16="http://schemas.microsoft.com/office/drawing/2014/main" id="{F04CE6BE-6151-BE41-877C-F168037984D8}"/>
              </a:ext>
            </a:extLst>
          </p:cNvPr>
          <p:cNvSpPr>
            <a:spLocks noGrp="1"/>
          </p:cNvSpPr>
          <p:nvPr>
            <p:ph idx="1"/>
          </p:nvPr>
        </p:nvSpPr>
        <p:spPr/>
        <p:txBody>
          <a:bodyPr/>
          <a:lstStyle/>
          <a:p>
            <a:pPr algn="just"/>
            <a:r>
              <a:rPr lang="en-IN" dirty="0">
                <a:latin typeface="+mj-lt"/>
              </a:rPr>
              <a:t>"</a:t>
            </a:r>
            <a:r>
              <a:rPr lang="en-IN" b="1" dirty="0">
                <a:latin typeface="+mj-lt"/>
              </a:rPr>
              <a:t>Physiotherapists</a:t>
            </a:r>
            <a:r>
              <a:rPr lang="en-IN" dirty="0">
                <a:latin typeface="+mj-lt"/>
              </a:rPr>
              <a:t> assess, plan and implement rehabilitative programs that improve or restore human motor functions, maximize movement ability, relieve pain syndromes, and treat or prevent physical challenges associated with injuries, diseases and other impairments.</a:t>
            </a:r>
          </a:p>
          <a:p>
            <a:pPr algn="just"/>
            <a:r>
              <a:rPr lang="en-IN" dirty="0">
                <a:latin typeface="+mj-lt"/>
              </a:rPr>
              <a:t> They apply a broad range of physical therapies and techniques such as movement, ultrasound, heating, laser and other techniques. They may develop and implement programmes for screening and prevention of common physical ailments and disorders"</a:t>
            </a:r>
            <a:endParaRPr lang="en-US" dirty="0">
              <a:latin typeface="+mj-lt"/>
            </a:endParaRPr>
          </a:p>
        </p:txBody>
      </p:sp>
      <p:sp>
        <p:nvSpPr>
          <p:cNvPr id="4" name="Footer Placeholder 3">
            <a:extLst>
              <a:ext uri="{FF2B5EF4-FFF2-40B4-BE49-F238E27FC236}">
                <a16:creationId xmlns:a16="http://schemas.microsoft.com/office/drawing/2014/main" id="{549D09B4-18BB-B748-BC7A-2D5FADC9B853}"/>
              </a:ext>
            </a:extLst>
          </p:cNvPr>
          <p:cNvSpPr>
            <a:spLocks noGrp="1"/>
          </p:cNvSpPr>
          <p:nvPr>
            <p:ph type="ftr" sz="quarter" idx="11"/>
          </p:nvPr>
        </p:nvSpPr>
        <p:spPr/>
        <p:txBody>
          <a:bodyPr/>
          <a:lstStyle/>
          <a:p>
            <a:r>
              <a:rPr lang="en-US"/>
              <a:t>Copyright PHYSIOREVIVE 2018, www.physiorevive.com</a:t>
            </a:r>
          </a:p>
        </p:txBody>
      </p:sp>
    </p:spTree>
    <p:extLst>
      <p:ext uri="{BB962C8B-B14F-4D97-AF65-F5344CB8AC3E}">
        <p14:creationId xmlns:p14="http://schemas.microsoft.com/office/powerpoint/2010/main" val="35341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88567" y="443887"/>
            <a:ext cx="5943112" cy="5812206"/>
          </a:xfrm>
        </p:spPr>
      </p:pic>
      <p:cxnSp>
        <p:nvCxnSpPr>
          <p:cNvPr id="7" name="Straight Arrow Connector 6"/>
          <p:cNvCxnSpPr/>
          <p:nvPr/>
        </p:nvCxnSpPr>
        <p:spPr>
          <a:xfrm>
            <a:off x="2063262" y="1969477"/>
            <a:ext cx="2644423" cy="1039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98798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12123" y="193376"/>
            <a:ext cx="5871221" cy="6053385"/>
          </a:xfrm>
        </p:spPr>
      </p:pic>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43293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normAutofit/>
          </a:bodyPr>
          <a:lstStyle/>
          <a:p>
            <a:r>
              <a:rPr lang="en-US" dirty="0"/>
              <a:t>ROLE OF PHYSIOTHERAPY</a:t>
            </a: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13539" y="5306209"/>
            <a:ext cx="6383449" cy="894496"/>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1285247"/>
            <a:ext cx="2837380" cy="26062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31" y="1285247"/>
            <a:ext cx="3869010" cy="27357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2977" y="1237579"/>
            <a:ext cx="3694253" cy="23609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2978" y="3710032"/>
            <a:ext cx="3694252" cy="1039016"/>
          </a:xfrm>
          <a:prstGeom prst="rect">
            <a:avLst/>
          </a:prstGeom>
        </p:spPr>
      </p:pic>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203793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183" y="171696"/>
            <a:ext cx="10364451" cy="1596177"/>
          </a:xfrm>
        </p:spPr>
        <p:txBody>
          <a:bodyPr/>
          <a:lstStyle/>
          <a:p>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80069" y="227136"/>
            <a:ext cx="5299808" cy="7426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905" y="1823313"/>
            <a:ext cx="4370327" cy="20582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369" y="1823313"/>
            <a:ext cx="4041015" cy="19515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522" y="4214317"/>
            <a:ext cx="4085177" cy="1336509"/>
          </a:xfrm>
          <a:prstGeom prst="rect">
            <a:avLst/>
          </a:prstGeom>
        </p:spPr>
      </p:pic>
      <p:sp>
        <p:nvSpPr>
          <p:cNvPr id="3" name="Footer Placeholder 2"/>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417353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PHYSICAL THERAPY PROFESSION INCLUDE</a:t>
            </a:r>
          </a:p>
        </p:txBody>
      </p:sp>
      <p:sp>
        <p:nvSpPr>
          <p:cNvPr id="3" name="Content Placeholder 2"/>
          <p:cNvSpPr>
            <a:spLocks noGrp="1"/>
          </p:cNvSpPr>
          <p:nvPr>
            <p:ph sz="quarter" idx="13"/>
          </p:nvPr>
        </p:nvSpPr>
        <p:spPr>
          <a:xfrm>
            <a:off x="913774" y="1895234"/>
            <a:ext cx="10363826" cy="3895966"/>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677" y="1941104"/>
            <a:ext cx="5250924" cy="238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47" y="4422533"/>
            <a:ext cx="5113529" cy="1955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087" y="1895233"/>
            <a:ext cx="5041590" cy="2324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677" y="4246156"/>
            <a:ext cx="5250924" cy="2159000"/>
          </a:xfrm>
          <a:prstGeom prst="rect">
            <a:avLst/>
          </a:prstGeom>
        </p:spPr>
      </p:pic>
      <p:sp>
        <p:nvSpPr>
          <p:cNvPr id="8" name="Footer Placeholder 7"/>
          <p:cNvSpPr>
            <a:spLocks noGrp="1"/>
          </p:cNvSpPr>
          <p:nvPr>
            <p:ph type="ftr" sz="quarter" idx="11"/>
          </p:nvPr>
        </p:nvSpPr>
        <p:spPr/>
        <p:txBody>
          <a:bodyPr/>
          <a:lstStyle/>
          <a:p>
            <a:r>
              <a:rPr lang="en-US"/>
              <a:t>Copyright PHYSIOREVIVE 2018, www.physiorevive.com</a:t>
            </a:r>
            <a:endParaRPr lang="en-US" dirty="0"/>
          </a:p>
        </p:txBody>
      </p:sp>
    </p:spTree>
    <p:extLst>
      <p:ext uri="{BB962C8B-B14F-4D97-AF65-F5344CB8AC3E}">
        <p14:creationId xmlns:p14="http://schemas.microsoft.com/office/powerpoint/2010/main" val="3397862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693</Words>
  <Application>Microsoft Macintosh PowerPoint</Application>
  <PresentationFormat>Widescreen</PresentationFormat>
  <Paragraphs>122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Mangal</vt:lpstr>
      <vt:lpstr>Office Theme</vt:lpstr>
      <vt:lpstr>ROLE OF PHYSIOTHERAPIST IN MUTIDISCIPLINARY CARE</vt:lpstr>
      <vt:lpstr>CONTENTS</vt:lpstr>
      <vt:lpstr>PHYSIOTHERAPY</vt:lpstr>
      <vt:lpstr>DEFINITION OF PHYSIOTHERAPY</vt:lpstr>
      <vt:lpstr>PowerPoint Presentation</vt:lpstr>
      <vt:lpstr>PowerPoint Presentation</vt:lpstr>
      <vt:lpstr>ROLE OF PHYSIOTHERAPY</vt:lpstr>
      <vt:lpstr>PowerPoint Presentation</vt:lpstr>
      <vt:lpstr>THE PHYSICAL THERAPY PROFESSION INCLUDE</vt:lpstr>
      <vt:lpstr>PHYSIOTHERAPY</vt:lpstr>
      <vt:lpstr>PHYSIOTHERAPY</vt:lpstr>
      <vt:lpstr>HISTORY</vt:lpstr>
      <vt:lpstr>HISTORY</vt:lpstr>
      <vt:lpstr>TRANSFORMATION OF PHYSIOTHERAPY</vt:lpstr>
      <vt:lpstr>TRANSFORMATION OF PHYSIOTHERAPY</vt:lpstr>
      <vt:lpstr>IN LAST 100 YEARS</vt:lpstr>
      <vt:lpstr>PHYSIOTHERAPY is a wide-ranging profession with opportunities to work in many different areas including</vt:lpstr>
      <vt:lpstr>MULTIDISCIPLINARY CARE</vt:lpstr>
      <vt:lpstr>MULTIDISCIPLINARY CARE</vt:lpstr>
      <vt:lpstr>MULTIDISCIPLINARY CARE</vt:lpstr>
      <vt:lpstr>MULTIDISCIPLINARY CARE</vt:lpstr>
      <vt:lpstr>ROLE AND RESPONSIBILITIES OF PHYSIOTHERAPIST IN MULTIDISCIPLINARY TEAM </vt:lpstr>
      <vt:lpstr>ROLE AND RESPONSIBILITIES OF PHYSIOTHERAPIST IN MULTIDISCIPLINARY TEAM</vt:lpstr>
      <vt:lpstr>ROLE AND RESPONSIBILITIES OF PHYSIOTHERAPIST IN MULTIDISCIPLINARY TEAM</vt:lpstr>
      <vt:lpstr>ROLE AND RESPONSIBILITIES OF PHYSIOTHERAPIST IN MULTIDISCIPLINARY TEAM</vt:lpstr>
      <vt:lpstr>ADVANTAGES OF MULTIDISCIPLINARY CARE</vt:lpstr>
      <vt:lpstr>ADVANTAGES OF MULTIDISCIPLINARY CARE</vt:lpstr>
      <vt:lpstr>ADVANTAGES OF MULTIDISCIPLINARY CARE</vt:lpstr>
      <vt:lpstr>MULTIDISCIPLINARY CARE</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PHYSIOTHERAPIST IN MUTIDISCIPLINARY CARE</dc:title>
  <dc:creator>vikrant bhardwaj</dc:creator>
  <cp:lastModifiedBy>vikrant bhardwaj</cp:lastModifiedBy>
  <cp:revision>21</cp:revision>
  <dcterms:created xsi:type="dcterms:W3CDTF">2018-07-24T09:25:27Z</dcterms:created>
  <dcterms:modified xsi:type="dcterms:W3CDTF">2018-07-25T05:35:20Z</dcterms:modified>
</cp:coreProperties>
</file>